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47"/>
  </p:notesMasterIdLst>
  <p:sldIdLst>
    <p:sldId id="305" r:id="rId2"/>
    <p:sldId id="306"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263" r:id="rId24"/>
    <p:sldId id="267" r:id="rId25"/>
    <p:sldId id="264" r:id="rId26"/>
    <p:sldId id="271" r:id="rId27"/>
    <p:sldId id="291" r:id="rId28"/>
    <p:sldId id="290" r:id="rId29"/>
    <p:sldId id="298" r:id="rId30"/>
    <p:sldId id="265" r:id="rId31"/>
    <p:sldId id="273" r:id="rId32"/>
    <p:sldId id="282" r:id="rId33"/>
    <p:sldId id="284" r:id="rId34"/>
    <p:sldId id="285" r:id="rId35"/>
    <p:sldId id="302" r:id="rId36"/>
    <p:sldId id="269" r:id="rId37"/>
    <p:sldId id="303" r:id="rId38"/>
    <p:sldId id="286" r:id="rId39"/>
    <p:sldId id="283" r:id="rId40"/>
    <p:sldId id="301" r:id="rId41"/>
    <p:sldId id="294" r:id="rId42"/>
    <p:sldId id="268" r:id="rId43"/>
    <p:sldId id="270" r:id="rId44"/>
    <p:sldId id="304" r:id="rId45"/>
    <p:sldId id="295"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955" autoAdjust="0"/>
  </p:normalViewPr>
  <p:slideViewPr>
    <p:cSldViewPr snapToGrid="0">
      <p:cViewPr>
        <p:scale>
          <a:sx n="75" d="100"/>
          <a:sy n="75" d="100"/>
        </p:scale>
        <p:origin x="-2670" y="-31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06.05.2018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Kommerzielle Produkte:</a:t>
            </a:r>
          </a:p>
          <a:p>
            <a:pPr lvl="1"/>
            <a:r>
              <a:rPr lang="de-DE" dirty="0" smtClean="0"/>
              <a:t>Funktion</a:t>
            </a:r>
          </a:p>
          <a:p>
            <a:pPr lvl="1"/>
            <a:r>
              <a:rPr lang="de-DE" dirty="0" smtClean="0"/>
              <a:t>Auflösung</a:t>
            </a:r>
          </a:p>
          <a:p>
            <a:pPr lvl="1"/>
            <a:r>
              <a:rPr lang="de-DE" dirty="0" smtClean="0"/>
              <a:t>Einbindung / Konfigurationsmöglichkeiten</a:t>
            </a:r>
          </a:p>
          <a:p>
            <a:pPr lvl="1"/>
            <a:r>
              <a:rPr lang="de-DE" dirty="0" smtClean="0"/>
              <a:t>Preis</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a:t>
            </a:fld>
            <a:endParaRPr lang="de-DE"/>
          </a:p>
        </p:txBody>
      </p:sp>
    </p:spTree>
    <p:extLst>
      <p:ext uri="{BB962C8B-B14F-4D97-AF65-F5344CB8AC3E}">
        <p14:creationId xmlns:p14="http://schemas.microsoft.com/office/powerpoint/2010/main" val="38667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22</a:t>
            </a:fld>
            <a:endParaRPr lang="de-DE"/>
          </a:p>
        </p:txBody>
      </p:sp>
    </p:spTree>
    <p:extLst>
      <p:ext uri="{BB962C8B-B14F-4D97-AF65-F5344CB8AC3E}">
        <p14:creationId xmlns:p14="http://schemas.microsoft.com/office/powerpoint/2010/main" val="816571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25</a:t>
            </a:fld>
            <a:endParaRPr lang="de-DE"/>
          </a:p>
        </p:txBody>
      </p:sp>
    </p:spTree>
    <p:extLst>
      <p:ext uri="{BB962C8B-B14F-4D97-AF65-F5344CB8AC3E}">
        <p14:creationId xmlns:p14="http://schemas.microsoft.com/office/powerpoint/2010/main" val="1834970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27</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28</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29</a:t>
            </a:fld>
            <a:endParaRPr lang="de-DE"/>
          </a:p>
        </p:txBody>
      </p:sp>
    </p:spTree>
    <p:extLst>
      <p:ext uri="{BB962C8B-B14F-4D97-AF65-F5344CB8AC3E}">
        <p14:creationId xmlns:p14="http://schemas.microsoft.com/office/powerpoint/2010/main" val="2554139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31</a:t>
            </a:fld>
            <a:endParaRPr lang="de-DE"/>
          </a:p>
        </p:txBody>
      </p:sp>
    </p:spTree>
    <p:extLst>
      <p:ext uri="{BB962C8B-B14F-4D97-AF65-F5344CB8AC3E}">
        <p14:creationId xmlns:p14="http://schemas.microsoft.com/office/powerpoint/2010/main" val="3369820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a:p>
        </p:txBody>
      </p:sp>
    </p:spTree>
    <p:extLst>
      <p:ext uri="{BB962C8B-B14F-4D97-AF65-F5344CB8AC3E}">
        <p14:creationId xmlns:p14="http://schemas.microsoft.com/office/powerpoint/2010/main" val="2979193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einer erkannten Bewegung kann zum Beispiel eine Email mit einem Bild im Anhang versendet werden. Dazu müssen in </a:t>
            </a:r>
            <a:r>
              <a:rPr lang="de-DE" dirty="0" err="1"/>
              <a:t>MotioneyeOS</a:t>
            </a:r>
            <a:r>
              <a:rPr lang="de-DE" dirty="0"/>
              <a:t> einfach die Zugangsdaten zum Postfach hinterlegt werden.</a:t>
            </a:r>
          </a:p>
          <a:p>
            <a:r>
              <a:rPr lang="de-DE" dirty="0"/>
              <a:t>Alternativ kann ein HTTP-Request gesendet werden, um z.B. im SmartHome via </a:t>
            </a:r>
            <a:r>
              <a:rPr lang="de-DE" dirty="0" err="1"/>
              <a:t>openHAB</a:t>
            </a:r>
            <a:r>
              <a:rPr lang="de-DE" dirty="0"/>
              <a:t> ein Ereignis auszulösen (Licht, Klingel, etc.)</a:t>
            </a:r>
          </a:p>
          <a:p>
            <a:r>
              <a:rPr lang="de-DE" dirty="0"/>
              <a:t>Auf dem </a:t>
            </a:r>
            <a:r>
              <a:rPr lang="de-DE" dirty="0" err="1"/>
              <a:t>Raspi</a:t>
            </a:r>
            <a:r>
              <a:rPr lang="de-DE" dirty="0"/>
              <a:t> können bei erkannter Bewegung auch Befehle / Skripte ausgeführt werden (Run A Command)</a:t>
            </a:r>
          </a:p>
        </p:txBody>
      </p:sp>
      <p:sp>
        <p:nvSpPr>
          <p:cNvPr id="4" name="Foliennummernplatzhalter 3"/>
          <p:cNvSpPr>
            <a:spLocks noGrp="1"/>
          </p:cNvSpPr>
          <p:nvPr>
            <p:ph type="sldNum" sz="quarter" idx="10"/>
          </p:nvPr>
        </p:nvSpPr>
        <p:spPr/>
        <p:txBody>
          <a:bodyPr/>
          <a:lstStyle/>
          <a:p>
            <a:fld id="{3A657B88-89D3-4E66-810D-F656115572C9}" type="slidenum">
              <a:rPr lang="de-DE" smtClean="0"/>
              <a:t>36</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gespeicherten Bilder der Bewegungserkennung können direkt via (S)FTP auf einen Server geladen werden. Das ist mit einer einfachen Konfiguration in </a:t>
            </a:r>
            <a:r>
              <a:rPr lang="de-DE" dirty="0" err="1"/>
              <a:t>motioneyeOS</a:t>
            </a:r>
            <a:r>
              <a:rPr lang="de-DE" dirty="0"/>
              <a:t> möglich.</a:t>
            </a:r>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a:p>
        </p:txBody>
      </p:sp>
    </p:spTree>
    <p:extLst>
      <p:ext uri="{BB962C8B-B14F-4D97-AF65-F5344CB8AC3E}">
        <p14:creationId xmlns:p14="http://schemas.microsoft.com/office/powerpoint/2010/main" val="11269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Babyfone sind teuer</a:t>
            </a:r>
          </a:p>
          <a:p>
            <a:r>
              <a:rPr lang="de-DE" dirty="0"/>
              <a:t>Deluxe-Ausstattung mit Video / Bewegungserkennung, Audio / Geräuscherkennung, Temperaturmessung</a:t>
            </a:r>
          </a:p>
          <a:p>
            <a:endParaRPr lang="de-DE" dirty="0"/>
          </a:p>
          <a:p>
            <a:r>
              <a:rPr lang="de-DE" dirty="0"/>
              <a:t>Kann das der </a:t>
            </a:r>
            <a:r>
              <a:rPr lang="de-DE" dirty="0" err="1"/>
              <a:t>Raspi</a:t>
            </a:r>
            <a:r>
              <a:rPr lang="de-DE" dirty="0"/>
              <a:t> auch?</a:t>
            </a:r>
          </a:p>
        </p:txBody>
      </p:sp>
      <p:sp>
        <p:nvSpPr>
          <p:cNvPr id="4" name="Foliennummernplatzhalter 3"/>
          <p:cNvSpPr>
            <a:spLocks noGrp="1"/>
          </p:cNvSpPr>
          <p:nvPr>
            <p:ph type="sldNum" sz="quarter" idx="10"/>
          </p:nvPr>
        </p:nvSpPr>
        <p:spPr/>
        <p:txBody>
          <a:bodyPr/>
          <a:lstStyle/>
          <a:p>
            <a:fld id="{3A657B88-89D3-4E66-810D-F656115572C9}" type="slidenum">
              <a:rPr lang="de-DE" smtClean="0"/>
              <a:t>38</a:t>
            </a:fld>
            <a:endParaRPr lang="de-DE"/>
          </a:p>
        </p:txBody>
      </p:sp>
    </p:spTree>
    <p:extLst>
      <p:ext uri="{BB962C8B-B14F-4D97-AF65-F5344CB8AC3E}">
        <p14:creationId xmlns:p14="http://schemas.microsoft.com/office/powerpoint/2010/main" val="2763110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39</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Vgl. https://tutorials-raspberrypi.de/raspberry-pi-luftfeuchtigkeit-temperatur-messen-dht11-dht22/ (abgerufen 6.5.18)</a:t>
            </a:r>
          </a:p>
          <a:p>
            <a:r>
              <a:rPr lang="de-DE" b="1" dirty="0"/>
              <a:t>Raspberry Pi: Luftfeuchtigkeit und Temperatur messen</a:t>
            </a:r>
          </a:p>
          <a:p>
            <a:r>
              <a:rPr lang="de-DE" dirty="0"/>
              <a:t>Mit dem Raspberry Pi und einigen Sensoren ist es ohne viel Aufwand die Temperatur zu messen. Daneben kann aber auch die Luftfeuchtigkeit in gewissen Situationen oder Projekten (z.B. einer Wetterstation) aufschlussreich sein. Sensoren wie der DHT11 bzw. DHT22 sind nicht nur für wenige Euros zu haben, sondern können neben der Luftfeuchte auch noch die Temperatur messen.</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40</a:t>
            </a:fld>
            <a:endParaRPr lang="de-DE"/>
          </a:p>
        </p:txBody>
      </p:sp>
    </p:spTree>
    <p:extLst>
      <p:ext uri="{BB962C8B-B14F-4D97-AF65-F5344CB8AC3E}">
        <p14:creationId xmlns:p14="http://schemas.microsoft.com/office/powerpoint/2010/main" val="258233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Größte Powerbank in einschlägigen Onlineshops zu akzeptablem Preis 13 000 </a:t>
            </a:r>
            <a:r>
              <a:rPr lang="de-DE" dirty="0" err="1"/>
              <a:t>mAh</a:t>
            </a:r>
            <a:r>
              <a:rPr lang="de-DE" dirty="0"/>
              <a:t> für 30€</a:t>
            </a:r>
          </a:p>
          <a:p>
            <a:endParaRPr lang="de-DE" dirty="0"/>
          </a:p>
          <a:p>
            <a:r>
              <a:rPr lang="de-DE" dirty="0"/>
              <a:t>Frage: Welche Leistung hat Pi?</a:t>
            </a:r>
          </a:p>
        </p:txBody>
      </p:sp>
      <p:sp>
        <p:nvSpPr>
          <p:cNvPr id="4" name="Foliennummernplatzhalter 3"/>
          <p:cNvSpPr>
            <a:spLocks noGrp="1"/>
          </p:cNvSpPr>
          <p:nvPr>
            <p:ph type="sldNum" sz="quarter" idx="10"/>
          </p:nvPr>
        </p:nvSpPr>
        <p:spPr/>
        <p:txBody>
          <a:bodyPr/>
          <a:lstStyle/>
          <a:p>
            <a:fld id="{3A657B88-89D3-4E66-810D-F656115572C9}" type="slidenum">
              <a:rPr lang="de-DE" smtClean="0"/>
              <a:t>41</a:t>
            </a:fld>
            <a:endParaRPr lang="de-DE"/>
          </a:p>
        </p:txBody>
      </p:sp>
    </p:spTree>
    <p:extLst>
      <p:ext uri="{BB962C8B-B14F-4D97-AF65-F5344CB8AC3E}">
        <p14:creationId xmlns:p14="http://schemas.microsoft.com/office/powerpoint/2010/main" val="1612306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Zero W mit geringster Stromaufnahme bei Videoaufnahme (230 mA)</a:t>
            </a:r>
          </a:p>
        </p:txBody>
      </p:sp>
      <p:sp>
        <p:nvSpPr>
          <p:cNvPr id="4" name="Foliennummernplatzhalter 3"/>
          <p:cNvSpPr>
            <a:spLocks noGrp="1"/>
          </p:cNvSpPr>
          <p:nvPr>
            <p:ph type="sldNum" sz="quarter" idx="10"/>
          </p:nvPr>
        </p:nvSpPr>
        <p:spPr/>
        <p:txBody>
          <a:bodyPr/>
          <a:lstStyle/>
          <a:p>
            <a:fld id="{3A657B88-89D3-4E66-810D-F656115572C9}" type="slidenum">
              <a:rPr lang="de-DE" smtClean="0"/>
              <a:t>42</a:t>
            </a:fld>
            <a:endParaRPr lang="de-DE"/>
          </a:p>
        </p:txBody>
      </p:sp>
    </p:spTree>
    <p:extLst>
      <p:ext uri="{BB962C8B-B14F-4D97-AF65-F5344CB8AC3E}">
        <p14:creationId xmlns:p14="http://schemas.microsoft.com/office/powerpoint/2010/main" val="2851360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&gt;50h = &gt; 2d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i="1" dirty="0"/>
              <a:t>Alle Links hier vom 4.5.18</a:t>
            </a:r>
          </a:p>
          <a:p>
            <a:endParaRPr lang="de-DE" dirty="0"/>
          </a:p>
          <a:p>
            <a:r>
              <a:rPr lang="de-DE" dirty="0"/>
              <a:t>Vergleiche Vorgefertigte </a:t>
            </a:r>
            <a:r>
              <a:rPr lang="de-DE" dirty="0" err="1"/>
              <a:t>Raspi</a:t>
            </a:r>
            <a:r>
              <a:rPr lang="de-DE" dirty="0"/>
              <a:t>-Wildkamera https://www.raspberrypi.org/blog/naturebytes-wildlife-cam-kit/</a:t>
            </a:r>
          </a:p>
          <a:p>
            <a:endParaRPr lang="de-DE" dirty="0"/>
          </a:p>
          <a:p>
            <a:r>
              <a:rPr lang="de-DE" dirty="0"/>
              <a:t>Ad hoc – Netzwerk einrichten: http://www.raspberryconnect.com/network/item/331-raspberry-pi-auto-wifi-hotspot-switch-no-internet-routing</a:t>
            </a:r>
          </a:p>
          <a:p>
            <a:endParaRPr lang="de-DE" dirty="0"/>
          </a:p>
          <a:p>
            <a:r>
              <a:rPr lang="de-DE" dirty="0"/>
              <a:t>Mobile Datenverbindung: https://tutorials-raspberrypi.de/raspberry-pi-gsm-modul-mobiles-internet/</a:t>
            </a:r>
          </a:p>
        </p:txBody>
      </p:sp>
      <p:sp>
        <p:nvSpPr>
          <p:cNvPr id="4" name="Foliennummernplatzhalter 3"/>
          <p:cNvSpPr>
            <a:spLocks noGrp="1"/>
          </p:cNvSpPr>
          <p:nvPr>
            <p:ph type="sldNum" sz="quarter" idx="10"/>
          </p:nvPr>
        </p:nvSpPr>
        <p:spPr/>
        <p:txBody>
          <a:bodyPr/>
          <a:lstStyle/>
          <a:p>
            <a:fld id="{3A657B88-89D3-4E66-810D-F656115572C9}" type="slidenum">
              <a:rPr lang="de-DE" smtClean="0"/>
              <a:t>43</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a:p>
        </p:txBody>
      </p:sp>
    </p:spTree>
    <p:extLst>
      <p:ext uri="{BB962C8B-B14F-4D97-AF65-F5344CB8AC3E}">
        <p14:creationId xmlns:p14="http://schemas.microsoft.com/office/powerpoint/2010/main" val="28092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200" kern="1200" dirty="0">
                <a:solidFill>
                  <a:schemeClr val="tx1"/>
                </a:solidFill>
                <a:effectLst/>
                <a:latin typeface="+mn-lt"/>
                <a:ea typeface="+mn-ea"/>
                <a:cs typeface="+mn-cs"/>
              </a:rPr>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200" kern="1200" dirty="0">
              <a:solidFill>
                <a:schemeClr val="tx1"/>
              </a:solidFill>
              <a:effectLst/>
              <a:latin typeface="+mn-lt"/>
              <a:ea typeface="+mn-ea"/>
              <a:cs typeface="+mn-cs"/>
            </a:endParaRPr>
          </a:p>
          <a:p>
            <a:r>
              <a:rPr lang="de-DE" b="1" dirty="0"/>
              <a:t>Wirkungsweise</a:t>
            </a:r>
            <a:r>
              <a:rPr lang="de-DE" dirty="0"/>
              <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a:p>
        </p:txBody>
      </p:sp>
    </p:spTree>
    <p:extLst>
      <p:ext uri="{BB962C8B-B14F-4D97-AF65-F5344CB8AC3E}">
        <p14:creationId xmlns:p14="http://schemas.microsoft.com/office/powerpoint/2010/main" val="46885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lese ich diese Transmissionskurve?</a:t>
            </a:r>
            <a:br>
              <a:rPr lang="de-DE" dirty="0"/>
            </a:br>
            <a:r>
              <a:rPr lang="de-DE" dirty="0"/>
              <a:t/>
            </a: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a:t>
            </a:r>
            <a:r>
              <a:rPr lang="de-DE" dirty="0" err="1"/>
              <a:t>Hg</a:t>
            </a:r>
            <a:r>
              <a:rPr lang="de-DE" dirty="0"/>
              <a:t>)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13</a:t>
            </a:fld>
            <a:endParaRPr lang="de-DE"/>
          </a:p>
        </p:txBody>
      </p:sp>
    </p:spTree>
    <p:extLst>
      <p:ext uri="{BB962C8B-B14F-4D97-AF65-F5344CB8AC3E}">
        <p14:creationId xmlns:p14="http://schemas.microsoft.com/office/powerpoint/2010/main" val="230000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15</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p:txBody>
      </p:sp>
      <p:sp>
        <p:nvSpPr>
          <p:cNvPr id="4" name="Foliennummernplatzhalter 3"/>
          <p:cNvSpPr>
            <a:spLocks noGrp="1"/>
          </p:cNvSpPr>
          <p:nvPr>
            <p:ph type="sldNum" sz="quarter" idx="10"/>
          </p:nvPr>
        </p:nvSpPr>
        <p:spPr/>
        <p:txBody>
          <a:bodyPr/>
          <a:lstStyle/>
          <a:p>
            <a:fld id="{3A657B88-89D3-4E66-810D-F656115572C9}" type="slidenum">
              <a:rPr lang="de-DE" smtClean="0"/>
              <a:t>20</a:t>
            </a:fld>
            <a:endParaRPr lang="de-DE"/>
          </a:p>
        </p:txBody>
      </p:sp>
    </p:spTree>
    <p:extLst>
      <p:ext uri="{BB962C8B-B14F-4D97-AF65-F5344CB8AC3E}">
        <p14:creationId xmlns:p14="http://schemas.microsoft.com/office/powerpoint/2010/main" val="3295482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21</a:t>
            </a:fld>
            <a:endParaRPr lang="de-DE"/>
          </a:p>
        </p:txBody>
      </p:sp>
    </p:spTree>
    <p:extLst>
      <p:ext uri="{BB962C8B-B14F-4D97-AF65-F5344CB8AC3E}">
        <p14:creationId xmlns:p14="http://schemas.microsoft.com/office/powerpoint/2010/main" val="2486021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5/6/2018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 xmlns:a16="http://schemas.microsoft.com/office/drawing/2014/main"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a:t>
            </a:r>
            <a:r>
              <a:rPr lang="de-DE" dirty="0" err="1"/>
              <a:t>NoIR</a:t>
            </a:r>
            <a:r>
              <a:rPr lang="de-DE" dirty="0"/>
              <a:t> </a:t>
            </a:r>
            <a:r>
              <a:rPr lang="de-DE" dirty="0" err="1"/>
              <a:t>Camera</a:t>
            </a:r>
            <a:endParaRPr lang="de-DE" dirty="0"/>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232684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C0D5AC6-7D2C-41F7-9F55-7EBDB7E31C58}"/>
              </a:ext>
            </a:extLst>
          </p:cNvPr>
          <p:cNvSpPr>
            <a:spLocks noGrp="1"/>
          </p:cNvSpPr>
          <p:nvPr>
            <p:ph type="title"/>
          </p:nvPr>
        </p:nvSpPr>
        <p:spPr/>
        <p:txBody>
          <a:bodyPr/>
          <a:lstStyle/>
          <a:p>
            <a:r>
              <a:rPr lang="de-DE" dirty="0"/>
              <a:t>Raspberry Pi </a:t>
            </a:r>
            <a:r>
              <a:rPr lang="de-DE" dirty="0" err="1"/>
              <a:t>NoIR</a:t>
            </a:r>
            <a:r>
              <a:rPr lang="de-DE" dirty="0"/>
              <a:t> </a:t>
            </a:r>
            <a:r>
              <a:rPr lang="de-DE" dirty="0" err="1"/>
              <a:t>Camera</a:t>
            </a:r>
            <a:r>
              <a:rPr lang="de-DE" dirty="0"/>
              <a:t> v2.1</a:t>
            </a:r>
          </a:p>
        </p:txBody>
      </p:sp>
      <p:sp>
        <p:nvSpPr>
          <p:cNvPr id="5" name="Inhaltsplatzhalter 4">
            <a:extLst>
              <a:ext uri="{FF2B5EF4-FFF2-40B4-BE49-F238E27FC236}">
                <a16:creationId xmlns="" xmlns:a16="http://schemas.microsoft.com/office/drawing/2014/main" id="{49580359-2A22-4240-B2C9-07DA141D919E}"/>
              </a:ext>
            </a:extLst>
          </p:cNvPr>
          <p:cNvSpPr>
            <a:spLocks noGrp="1"/>
          </p:cNvSpPr>
          <p:nvPr>
            <p:ph idx="1"/>
          </p:nvPr>
        </p:nvSpPr>
        <p:spPr>
          <a:xfrm>
            <a:off x="4457700" y="2667000"/>
            <a:ext cx="4229100" cy="3332816"/>
          </a:xfrm>
        </p:spPr>
        <p:txBody>
          <a:bodyPr/>
          <a:lstStyle/>
          <a:p>
            <a:r>
              <a:rPr lang="de-DE" dirty="0"/>
              <a:t>Pi </a:t>
            </a:r>
            <a:r>
              <a:rPr lang="de-DE" dirty="0" err="1"/>
              <a:t>NoIR</a:t>
            </a:r>
            <a:r>
              <a:rPr lang="de-DE" dirty="0"/>
              <a:t> (kein Infrarot) </a:t>
            </a:r>
            <a:r>
              <a:rPr lang="de-DE" dirty="0" err="1"/>
              <a:t>Camera</a:t>
            </a:r>
            <a:r>
              <a:rPr lang="de-DE" dirty="0"/>
              <a:t>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 xmlns:a16="http://schemas.microsoft.com/office/drawing/2014/main"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 xmlns:a16="http://schemas.microsoft.com/office/drawing/2014/main" id="{FDCE88D8-F81F-4FE6-AD7B-FC9E01281BB1}"/>
              </a:ext>
            </a:extLst>
          </p:cNvPr>
          <p:cNvSpPr/>
          <p:nvPr/>
        </p:nvSpPr>
        <p:spPr>
          <a:xfrm>
            <a:off x="2300939" y="6581001"/>
            <a:ext cx="6304045" cy="276999"/>
          </a:xfrm>
          <a:prstGeom prst="rect">
            <a:avLst/>
          </a:prstGeom>
        </p:spPr>
        <p:txBody>
          <a:bodyPr wrap="square">
            <a:spAutoFit/>
          </a:bodyPr>
          <a:lstStyle/>
          <a:p>
            <a:r>
              <a:rPr lang="de-DE" sz="1200" dirty="0"/>
              <a:t>Bild: https://www.amazon.de/Raspberry-Pi-Infrared-Camera-CMOS-Bildsensor/dp/B01ES0MZAA</a:t>
            </a:r>
          </a:p>
        </p:txBody>
      </p:sp>
    </p:spTree>
    <p:extLst>
      <p:ext uri="{BB962C8B-B14F-4D97-AF65-F5344CB8AC3E}">
        <p14:creationId xmlns:p14="http://schemas.microsoft.com/office/powerpoint/2010/main" val="40748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 xmlns:a16="http://schemas.microsoft.com/office/drawing/2014/main" id="{6778A27C-D2AF-439E-90E9-3292F91BD0FC}"/>
              </a:ext>
            </a:extLst>
          </p:cNvPr>
          <p:cNvSpPr/>
          <p:nvPr/>
        </p:nvSpPr>
        <p:spPr>
          <a:xfrm>
            <a:off x="3264914" y="6396335"/>
            <a:ext cx="5417074" cy="461665"/>
          </a:xfrm>
          <a:prstGeom prst="rect">
            <a:avLst/>
          </a:prstGeom>
        </p:spPr>
        <p:txBody>
          <a:bodyPr wrap="square">
            <a:spAutoFit/>
          </a:bodyPr>
          <a:lstStyle/>
          <a:p>
            <a:r>
              <a:rPr lang="de-DE" sz="1200" dirty="0"/>
              <a:t>Bild: Horst Frank / </a:t>
            </a:r>
            <a:r>
              <a:rPr lang="de-DE" sz="1200" dirty="0" err="1"/>
              <a:t>Phrood</a:t>
            </a:r>
            <a:r>
              <a:rPr lang="de-DE" sz="1200" dirty="0"/>
              <a:t> / </a:t>
            </a:r>
            <a:r>
              <a:rPr lang="de-DE" sz="1200" dirty="0" err="1"/>
              <a:t>Anony</a:t>
            </a:r>
            <a:r>
              <a:rPr lang="de-DE" sz="1200" dirty="0"/>
              <a:t> - Horst Frank, </a:t>
            </a:r>
            <a:r>
              <a:rPr lang="de-DE" sz="1200" dirty="0" err="1"/>
              <a:t>Jailbird</a:t>
            </a:r>
            <a:r>
              <a:rPr lang="de-DE" sz="1200" dirty="0"/>
              <a:t> and </a:t>
            </a:r>
            <a:r>
              <a:rPr lang="de-DE" sz="1200" dirty="0" err="1"/>
              <a:t>Phrood</a:t>
            </a:r>
            <a:r>
              <a:rPr lang="de-DE" sz="1200" dirty="0"/>
              <a:t>, CC BY-SA 3.0, https://commons.wikimedia.org/w/index.php?curid=3726606</a:t>
            </a:r>
          </a:p>
        </p:txBody>
      </p:sp>
    </p:spTree>
    <p:extLst>
      <p:ext uri="{BB962C8B-B14F-4D97-AF65-F5344CB8AC3E}">
        <p14:creationId xmlns:p14="http://schemas.microsoft.com/office/powerpoint/2010/main" val="113286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 xmlns:a16="http://schemas.microsoft.com/office/drawing/2014/main"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 xmlns:a16="http://schemas.microsoft.com/office/drawing/2014/main"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 xmlns:a16="http://schemas.microsoft.com/office/drawing/2014/main"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 xmlns:a16="http://schemas.microsoft.com/office/drawing/2014/main" id="{FD29FD32-6887-4C75-8E12-C49C24D5F39C}"/>
              </a:ext>
            </a:extLst>
          </p:cNvPr>
          <p:cNvSpPr/>
          <p:nvPr/>
        </p:nvSpPr>
        <p:spPr>
          <a:xfrm>
            <a:off x="1857676" y="6575620"/>
            <a:ext cx="7286324" cy="276999"/>
          </a:xfrm>
          <a:prstGeom prst="rect">
            <a:avLst/>
          </a:prstGeom>
        </p:spPr>
        <p:txBody>
          <a:bodyPr wrap="square">
            <a:spAutoFit/>
          </a:bodyPr>
          <a:lstStyle/>
          <a:p>
            <a:r>
              <a:rPr lang="de-DE" sz="12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4324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 xmlns:a16="http://schemas.microsoft.com/office/drawing/2014/main" id="{69ECD266-4D5E-4F3A-8CC2-B958E5199AB7}"/>
              </a:ext>
            </a:extLst>
          </p:cNvPr>
          <p:cNvSpPr>
            <a:spLocks noGrp="1"/>
          </p:cNvSpPr>
          <p:nvPr>
            <p:ph idx="1"/>
          </p:nvPr>
        </p:nvSpPr>
        <p:spPr>
          <a:xfrm>
            <a:off x="982133" y="1641217"/>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 xmlns:a16="http://schemas.microsoft.com/office/drawing/2014/main" id="{FD29FD32-6887-4C75-8E12-C49C24D5F39C}"/>
              </a:ext>
            </a:extLst>
          </p:cNvPr>
          <p:cNvSpPr/>
          <p:nvPr/>
        </p:nvSpPr>
        <p:spPr>
          <a:xfrm>
            <a:off x="2728762" y="6584474"/>
            <a:ext cx="6386362" cy="276999"/>
          </a:xfrm>
          <a:prstGeom prst="rect">
            <a:avLst/>
          </a:prstGeom>
        </p:spPr>
        <p:txBody>
          <a:bodyPr wrap="square">
            <a:spAutoFit/>
          </a:bodyPr>
          <a:lstStyle/>
          <a:p>
            <a:r>
              <a:rPr lang="de-DE" sz="1200" dirty="0"/>
              <a:t>Bild: https://nimax-img.de/Produktbilder/zoom/ 43775_1/Astronomik-Infrarot-Sperrfilter-1-25-.jpg</a:t>
            </a:r>
          </a:p>
        </p:txBody>
      </p:sp>
      <p:pic>
        <p:nvPicPr>
          <p:cNvPr id="5" name="Grafik 4">
            <a:extLst>
              <a:ext uri="{FF2B5EF4-FFF2-40B4-BE49-F238E27FC236}">
                <a16:creationId xmlns="" xmlns:a16="http://schemas.microsoft.com/office/drawing/2014/main" id="{AD75E9DE-9EA3-490C-808F-756B6CBAC0FB}"/>
              </a:ext>
            </a:extLst>
          </p:cNvPr>
          <p:cNvPicPr>
            <a:picLocks noChangeAspect="1"/>
          </p:cNvPicPr>
          <p:nvPr/>
        </p:nvPicPr>
        <p:blipFill rotWithShape="1">
          <a:blip r:embed="rId3"/>
          <a:srcRect t="12494" b="12157"/>
          <a:stretch/>
        </p:blipFill>
        <p:spPr>
          <a:xfrm>
            <a:off x="3123455" y="3009871"/>
            <a:ext cx="4808095" cy="3622875"/>
          </a:xfrm>
          <a:prstGeom prst="rect">
            <a:avLst/>
          </a:prstGeom>
        </p:spPr>
      </p:pic>
    </p:spTree>
    <p:extLst>
      <p:ext uri="{BB962C8B-B14F-4D97-AF65-F5344CB8AC3E}">
        <p14:creationId xmlns:p14="http://schemas.microsoft.com/office/powerpoint/2010/main" val="287133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err="1"/>
              <a:t>m</a:t>
            </a:r>
            <a:r>
              <a:rPr lang="de-DE" dirty="0" err="1" smtClean="0"/>
              <a:t>otion</a:t>
            </a:r>
            <a:r>
              <a:rPr lang="de-DE" dirty="0" smtClean="0"/>
              <a:t>, </a:t>
            </a:r>
            <a:r>
              <a:rPr lang="de-DE" dirty="0" err="1" smtClean="0"/>
              <a:t>motioneye</a:t>
            </a:r>
            <a:r>
              <a:rPr lang="de-DE" dirty="0" smtClean="0"/>
              <a:t> und </a:t>
            </a:r>
            <a:r>
              <a:rPr lang="de-DE" dirty="0" err="1" smtClean="0"/>
              <a:t>motioneyeOS</a:t>
            </a:r>
            <a:endParaRPr lang="de-DE" dirty="0"/>
          </a:p>
        </p:txBody>
      </p:sp>
      <p:sp>
        <p:nvSpPr>
          <p:cNvPr id="5" name="Untertitel 4"/>
          <p:cNvSpPr>
            <a:spLocks noGrp="1"/>
          </p:cNvSpPr>
          <p:nvPr>
            <p:ph type="subTitle" idx="1"/>
          </p:nvPr>
        </p:nvSpPr>
        <p:spPr/>
        <p:txBody>
          <a:bodyPr/>
          <a:lstStyle/>
          <a:p>
            <a:endParaRPr lang="de-DE"/>
          </a:p>
        </p:txBody>
      </p:sp>
    </p:spTree>
    <p:extLst>
      <p:ext uri="{BB962C8B-B14F-4D97-AF65-F5344CB8AC3E}">
        <p14:creationId xmlns:p14="http://schemas.microsoft.com/office/powerpoint/2010/main" val="2027822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C659649-7E83-45D8-ACC8-F005749B9371}"/>
              </a:ext>
            </a:extLst>
          </p:cNvPr>
          <p:cNvSpPr>
            <a:spLocks noGrp="1"/>
          </p:cNvSpPr>
          <p:nvPr>
            <p:ph type="title"/>
          </p:nvPr>
        </p:nvSpPr>
        <p:spPr/>
        <p:txBody>
          <a:bodyPr/>
          <a:lstStyle/>
          <a:p>
            <a:r>
              <a:rPr lang="de-DE" dirty="0"/>
              <a:t>Raspbian mit </a:t>
            </a:r>
            <a:r>
              <a:rPr lang="de-DE" dirty="0" err="1" smtClean="0"/>
              <a:t>motion</a:t>
            </a:r>
            <a:endParaRPr lang="de-DE" dirty="0"/>
          </a:p>
        </p:txBody>
      </p:sp>
      <p:sp>
        <p:nvSpPr>
          <p:cNvPr id="3" name="Inhaltsplatzhalter 2">
            <a:extLst>
              <a:ext uri="{FF2B5EF4-FFF2-40B4-BE49-F238E27FC236}">
                <a16:creationId xmlns="" xmlns:a16="http://schemas.microsoft.com/office/drawing/2014/main" id="{98062F0D-D65C-407E-8A70-484A7B95CB3C}"/>
              </a:ext>
            </a:extLst>
          </p:cNvPr>
          <p:cNvSpPr>
            <a:spLocks noGrp="1"/>
          </p:cNvSpPr>
          <p:nvPr>
            <p:ph idx="1"/>
          </p:nvPr>
        </p:nvSpPr>
        <p:spPr/>
        <p:txBody>
          <a:bodyPr>
            <a:normAutofit/>
          </a:bodyPr>
          <a:lstStyle/>
          <a:p>
            <a:r>
              <a:rPr lang="de-DE" dirty="0"/>
              <a:t>Paket zur Einrichtung von </a:t>
            </a:r>
            <a:r>
              <a:rPr lang="de-DE" dirty="0" err="1"/>
              <a:t>Videostreams</a:t>
            </a:r>
            <a:r>
              <a:rPr lang="de-DE" dirty="0"/>
              <a:t> </a:t>
            </a:r>
          </a:p>
          <a:p>
            <a:r>
              <a:rPr lang="de-DE" dirty="0" smtClean="0"/>
              <a:t>Installation </a:t>
            </a:r>
            <a:r>
              <a:rPr lang="de-DE" dirty="0"/>
              <a:t>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1323056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motioneye</a:t>
            </a:r>
            <a:endParaRPr lang="de-DE" dirty="0"/>
          </a:p>
        </p:txBody>
      </p:sp>
      <p:sp>
        <p:nvSpPr>
          <p:cNvPr id="3" name="Inhaltsplatzhalter 2"/>
          <p:cNvSpPr>
            <a:spLocks noGrp="1"/>
          </p:cNvSpPr>
          <p:nvPr>
            <p:ph idx="1"/>
          </p:nvPr>
        </p:nvSpPr>
        <p:spPr/>
        <p:txBody>
          <a:bodyPr/>
          <a:lstStyle/>
          <a:p>
            <a:r>
              <a:rPr lang="de-DE" dirty="0" smtClean="0"/>
              <a:t>Webbasiertes Frontend für </a:t>
            </a:r>
            <a:r>
              <a:rPr lang="de-DE" dirty="0" err="1" smtClean="0"/>
              <a:t>motion</a:t>
            </a:r>
            <a:endParaRPr lang="de-DE" dirty="0" smtClean="0"/>
          </a:p>
          <a:p>
            <a:r>
              <a:rPr lang="de-DE" dirty="0" smtClean="0"/>
              <a:t>Einstellung und Bedienung der Kameras über Webanwendung</a:t>
            </a:r>
            <a:endParaRPr lang="de-DE" dirty="0"/>
          </a:p>
        </p:txBody>
      </p:sp>
    </p:spTree>
    <p:extLst>
      <p:ext uri="{BB962C8B-B14F-4D97-AF65-F5344CB8AC3E}">
        <p14:creationId xmlns:p14="http://schemas.microsoft.com/office/powerpoint/2010/main" val="4240939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 xmlns:a16="http://schemas.microsoft.com/office/drawing/2014/main" id="{7C92EC3A-EB54-49ED-999C-AB98B61D2F6C}"/>
              </a:ext>
            </a:extLst>
          </p:cNvPr>
          <p:cNvSpPr>
            <a:spLocks noGrp="1"/>
          </p:cNvSpPr>
          <p:nvPr>
            <p:ph idx="1"/>
          </p:nvPr>
        </p:nvSpPr>
        <p:spPr/>
        <p:txBody>
          <a:bodyPr/>
          <a:lstStyle/>
          <a:p>
            <a:r>
              <a:rPr lang="de-DE" dirty="0" smtClean="0"/>
              <a:t>Eigenständiges Betriebssystem</a:t>
            </a:r>
          </a:p>
          <a:p>
            <a:r>
              <a:rPr lang="de-DE" dirty="0" smtClean="0"/>
              <a:t>Verwändet </a:t>
            </a:r>
            <a:r>
              <a:rPr lang="de-DE" dirty="0" err="1" smtClean="0"/>
              <a:t>motioneye</a:t>
            </a:r>
            <a:r>
              <a:rPr lang="de-DE" dirty="0" smtClean="0"/>
              <a:t> Weboberfläche</a:t>
            </a:r>
          </a:p>
        </p:txBody>
      </p:sp>
    </p:spTree>
    <p:extLst>
      <p:ext uri="{BB962C8B-B14F-4D97-AF65-F5344CB8AC3E}">
        <p14:creationId xmlns:p14="http://schemas.microsoft.com/office/powerpoint/2010/main" val="223706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2319CE20-DA48-4C13-8FC8-E1ABFF6EB5B1}"/>
              </a:ext>
            </a:extLst>
          </p:cNvPr>
          <p:cNvSpPr>
            <a:spLocks noGrp="1"/>
          </p:cNvSpPr>
          <p:nvPr>
            <p:ph type="title"/>
          </p:nvPr>
        </p:nvSpPr>
        <p:spPr/>
        <p:txBody>
          <a:bodyPr/>
          <a:lstStyle/>
          <a:p>
            <a:r>
              <a:rPr lang="de-DE" dirty="0" err="1" smtClean="0"/>
              <a:t>motioneyeOS</a:t>
            </a:r>
            <a:r>
              <a:rPr lang="de-DE" dirty="0" smtClean="0"/>
              <a:t/>
            </a:r>
            <a:br>
              <a:rPr lang="de-DE" dirty="0" smtClean="0"/>
            </a:br>
            <a:r>
              <a:rPr lang="de-DE" dirty="0" smtClean="0"/>
              <a:t>Installation</a:t>
            </a:r>
            <a:endParaRPr lang="de-DE" dirty="0"/>
          </a:p>
        </p:txBody>
      </p:sp>
      <p:sp>
        <p:nvSpPr>
          <p:cNvPr id="5" name="Inhaltsplatzhalter 4">
            <a:extLst>
              <a:ext uri="{FF2B5EF4-FFF2-40B4-BE49-F238E27FC236}">
                <a16:creationId xmlns="" xmlns:a16="http://schemas.microsoft.com/office/drawing/2014/main" id="{7C92EC3A-EB54-49ED-999C-AB98B61D2F6C}"/>
              </a:ext>
            </a:extLst>
          </p:cNvPr>
          <p:cNvSpPr>
            <a:spLocks noGrp="1"/>
          </p:cNvSpPr>
          <p:nvPr>
            <p:ph idx="1"/>
          </p:nvPr>
        </p:nvSpPr>
        <p:spPr/>
        <p:txBody>
          <a:bodyPr/>
          <a:lstStyle/>
          <a:p>
            <a:r>
              <a:rPr lang="de-DE" dirty="0" smtClean="0"/>
              <a:t>Download der neusten Version von</a:t>
            </a:r>
          </a:p>
          <a:p>
            <a:pPr lvl="1"/>
            <a:r>
              <a:rPr lang="de-DE" dirty="0"/>
              <a:t>https://</a:t>
            </a:r>
            <a:r>
              <a:rPr lang="de-DE" dirty="0" smtClean="0"/>
              <a:t>github.com/ccrisan/motioneyeos/releases</a:t>
            </a:r>
          </a:p>
          <a:p>
            <a:pPr lvl="1"/>
            <a:r>
              <a:rPr lang="de-DE" dirty="0" smtClean="0"/>
              <a:t>Präfix: </a:t>
            </a:r>
            <a:r>
              <a:rPr lang="de-DE" dirty="0" err="1" smtClean="0"/>
              <a:t>motioneyeos-raspberrypi</a:t>
            </a:r>
            <a:endParaRPr lang="de-DE" dirty="0"/>
          </a:p>
          <a:p>
            <a:r>
              <a:rPr lang="de-DE" dirty="0" smtClean="0"/>
              <a:t>Schreiben des Images auf die SD Karte</a:t>
            </a:r>
          </a:p>
          <a:p>
            <a:r>
              <a:rPr lang="de-DE" dirty="0" smtClean="0"/>
              <a:t>SD Karte, Netzwerkkabel und Kamera anschließen</a:t>
            </a:r>
          </a:p>
          <a:p>
            <a:r>
              <a:rPr lang="de-DE" dirty="0" err="1" smtClean="0"/>
              <a:t>Raspberry</a:t>
            </a:r>
            <a:r>
              <a:rPr lang="de-DE" dirty="0" smtClean="0"/>
              <a:t> mit Stromversorgung verbinden</a:t>
            </a:r>
          </a:p>
        </p:txBody>
      </p:sp>
    </p:spTree>
    <p:extLst>
      <p:ext uri="{BB962C8B-B14F-4D97-AF65-F5344CB8AC3E}">
        <p14:creationId xmlns:p14="http://schemas.microsoft.com/office/powerpoint/2010/main" val="2308554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 xmlns:a16="http://schemas.microsoft.com/office/drawing/2014/main" id="{7C92EC3A-EB54-49ED-999C-AB98B61D2F6C}"/>
              </a:ext>
            </a:extLst>
          </p:cNvPr>
          <p:cNvSpPr>
            <a:spLocks noGrp="1"/>
          </p:cNvSpPr>
          <p:nvPr>
            <p:ph idx="1"/>
          </p:nvPr>
        </p:nvSpPr>
        <p:spPr/>
        <p:txBody>
          <a:bodyPr/>
          <a:lstStyle/>
          <a:p>
            <a:r>
              <a:rPr lang="de-DE" dirty="0"/>
              <a:t>Bewegungserkennung, wie funktioniert es?</a:t>
            </a:r>
          </a:p>
          <a:p>
            <a:r>
              <a:rPr lang="de-DE" dirty="0"/>
              <a:t>Beispielsequenzen</a:t>
            </a:r>
          </a:p>
          <a:p>
            <a:r>
              <a:rPr lang="de-DE" dirty="0"/>
              <a:t>Z.B. </a:t>
            </a:r>
            <a:r>
              <a:rPr lang="de-DE" dirty="0" err="1"/>
              <a:t>Debug</a:t>
            </a:r>
            <a:r>
              <a:rPr lang="de-DE" dirty="0"/>
              <a:t>-Sequenz </a:t>
            </a:r>
            <a:r>
              <a:rPr lang="de-DE" dirty="0">
                <a:sym typeface="Wingdings" panose="05000000000000000000" pitchFamily="2" charset="2"/>
              </a:rPr>
              <a:t></a:t>
            </a:r>
            <a:endParaRPr lang="de-DE" dirty="0"/>
          </a:p>
        </p:txBody>
      </p:sp>
      <p:pic>
        <p:nvPicPr>
          <p:cNvPr id="13" name="Grafik 12">
            <a:extLst>
              <a:ext uri="{FF2B5EF4-FFF2-40B4-BE49-F238E27FC236}">
                <a16:creationId xmlns="" xmlns:a16="http://schemas.microsoft.com/office/drawing/2014/main" id="{5DBF02D0-3D68-4678-8F29-421536DAC326}"/>
              </a:ext>
            </a:extLst>
          </p:cNvPr>
          <p:cNvPicPr>
            <a:picLocks noChangeAspect="1"/>
          </p:cNvPicPr>
          <p:nvPr/>
        </p:nvPicPr>
        <p:blipFill>
          <a:blip r:embed="rId2"/>
          <a:stretch>
            <a:fillRect/>
          </a:stretch>
        </p:blipFill>
        <p:spPr>
          <a:xfrm>
            <a:off x="4623148" y="4098663"/>
            <a:ext cx="3404621" cy="2554941"/>
          </a:xfrm>
          <a:prstGeom prst="rect">
            <a:avLst/>
          </a:prstGeom>
        </p:spPr>
      </p:pic>
    </p:spTree>
    <p:extLst>
      <p:ext uri="{BB962C8B-B14F-4D97-AF65-F5344CB8AC3E}">
        <p14:creationId xmlns:p14="http://schemas.microsoft.com/office/powerpoint/2010/main" val="1106913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 xmlns:a16="http://schemas.microsoft.com/office/drawing/2014/main" id="{817DBAB0-F802-456D-A4FF-FC02C974D420}"/>
              </a:ext>
            </a:extLst>
          </p:cNvPr>
          <p:cNvSpPr>
            <a:spLocks noGrp="1"/>
          </p:cNvSpPr>
          <p:nvPr>
            <p:ph idx="1"/>
          </p:nvPr>
        </p:nvSpPr>
        <p:spPr/>
        <p:txBody>
          <a:bodyPr/>
          <a:lstStyle/>
          <a:p>
            <a:r>
              <a:rPr lang="de-DE" dirty="0" smtClean="0"/>
              <a:t>Markanalyse</a:t>
            </a:r>
          </a:p>
          <a:p>
            <a:r>
              <a:rPr lang="de-DE" dirty="0" smtClean="0"/>
              <a:t>Verwendete Bauteile</a:t>
            </a:r>
          </a:p>
          <a:p>
            <a:r>
              <a:rPr lang="de-DE" dirty="0" err="1"/>
              <a:t>m</a:t>
            </a:r>
            <a:r>
              <a:rPr lang="de-DE" dirty="0" err="1" smtClean="0"/>
              <a:t>otion</a:t>
            </a:r>
            <a:r>
              <a:rPr lang="de-DE" dirty="0" smtClean="0"/>
              <a:t>, </a:t>
            </a:r>
            <a:r>
              <a:rPr lang="de-DE" dirty="0" err="1"/>
              <a:t>m</a:t>
            </a:r>
            <a:r>
              <a:rPr lang="de-DE" dirty="0" err="1" smtClean="0"/>
              <a:t>otioneye</a:t>
            </a:r>
            <a:r>
              <a:rPr lang="de-DE" dirty="0" smtClean="0"/>
              <a:t> und </a:t>
            </a:r>
            <a:r>
              <a:rPr lang="de-DE" dirty="0" err="1"/>
              <a:t>m</a:t>
            </a:r>
            <a:r>
              <a:rPr lang="de-DE" dirty="0" err="1" smtClean="0"/>
              <a:t>otioneyeOS</a:t>
            </a:r>
            <a:endParaRPr lang="de-DE" dirty="0" smtClean="0"/>
          </a:p>
          <a:p>
            <a:r>
              <a:rPr lang="de-DE" dirty="0" smtClean="0"/>
              <a:t>Demonstration</a:t>
            </a:r>
          </a:p>
          <a:p>
            <a:r>
              <a:rPr lang="de-DE" dirty="0" smtClean="0"/>
              <a:t>Bewertung</a:t>
            </a:r>
          </a:p>
          <a:p>
            <a:r>
              <a:rPr lang="de-DE" dirty="0"/>
              <a:t>Anwendungsbereiche &amp; </a:t>
            </a:r>
            <a:r>
              <a:rPr lang="de-DE" dirty="0" smtClean="0"/>
              <a:t>Erweiterungsideen</a:t>
            </a:r>
            <a:endParaRPr lang="de-DE" dirty="0"/>
          </a:p>
        </p:txBody>
      </p:sp>
    </p:spTree>
    <p:extLst>
      <p:ext uri="{BB962C8B-B14F-4D97-AF65-F5344CB8AC3E}">
        <p14:creationId xmlns:p14="http://schemas.microsoft.com/office/powerpoint/2010/main" val="13190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3249788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 xmlns:a16="http://schemas.microsoft.com/office/drawing/2014/main" id="{8DA07469-4787-4D80-B680-A4B1E00A9909}"/>
              </a:ext>
            </a:extLst>
          </p:cNvPr>
          <p:cNvSpPr>
            <a:spLocks noGrp="1"/>
          </p:cNvSpPr>
          <p:nvPr>
            <p:ph idx="1"/>
          </p:nvPr>
        </p:nvSpPr>
        <p:spPr>
          <a:xfrm>
            <a:off x="982133" y="1882588"/>
            <a:ext cx="7704667" cy="2323652"/>
          </a:xfrm>
        </p:spPr>
        <p:txBody>
          <a:bodyPr/>
          <a:lstStyle/>
          <a:p>
            <a:r>
              <a:rPr lang="de-DE" dirty="0"/>
              <a:t>Kommentare, warum und wie und was</a:t>
            </a:r>
          </a:p>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1943603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err="1" smtClean="0"/>
              <a:t>Demonstaration</a:t>
            </a:r>
            <a:endParaRPr lang="de-DE" dirty="0"/>
          </a:p>
        </p:txBody>
      </p:sp>
      <p:pic>
        <p:nvPicPr>
          <p:cNvPr id="5" name="Grafik 4">
            <a:extLst>
              <a:ext uri="{FF2B5EF4-FFF2-40B4-BE49-F238E27FC236}">
                <a16:creationId xmlns="" xmlns:a16="http://schemas.microsoft.com/office/drawing/2014/main"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1559486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xmlns=""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a16="http://schemas.microsoft.com/office/drawing/2014/main" xmlns="" id="{887C1629-4C18-44B0-8E0B-0CCBB2C6FB61}"/>
              </a:ext>
            </a:extLst>
          </p:cNvPr>
          <p:cNvSpPr>
            <a:spLocks noGrp="1"/>
          </p:cNvSpPr>
          <p:nvPr>
            <p:ph idx="1"/>
          </p:nvPr>
        </p:nvSpPr>
        <p:spPr/>
        <p:txBody>
          <a:bodyPr>
            <a:noAutofit/>
          </a:bodyPr>
          <a:lstStyle/>
          <a:p>
            <a:r>
              <a:rPr lang="de-DE" dirty="0"/>
              <a:t>IR-„Scheinwerfer“ notwendig?</a:t>
            </a:r>
          </a:p>
          <a:p>
            <a:r>
              <a:rPr lang="de-DE" dirty="0"/>
              <a:t>Hülle / Befestigung sinnvoll </a:t>
            </a:r>
            <a:br>
              <a:rPr lang="de-DE" dirty="0"/>
            </a:br>
            <a:r>
              <a:rPr lang="de-DE" dirty="0"/>
              <a:t>(3D-Druck / gekauft / Kamera-Attrappe / … )</a:t>
            </a:r>
          </a:p>
          <a:p>
            <a:r>
              <a:rPr lang="de-DE" dirty="0"/>
              <a:t>Wie gut/schlecht funktioniert </a:t>
            </a:r>
            <a:r>
              <a:rPr lang="de-DE" dirty="0" err="1"/>
              <a:t>motioneyeOS</a:t>
            </a:r>
            <a:r>
              <a:rPr lang="de-DE" dirty="0"/>
              <a:t> </a:t>
            </a:r>
            <a:br>
              <a:rPr lang="de-DE" dirty="0"/>
            </a:br>
            <a:r>
              <a:rPr lang="de-DE" dirty="0"/>
              <a:t>(</a:t>
            </a:r>
            <a:r>
              <a:rPr lang="de-DE" dirty="0" err="1"/>
              <a:t>Motiondetection</a:t>
            </a:r>
            <a:r>
              <a:rPr lang="de-DE" dirty="0"/>
              <a:t>, Installation, …)</a:t>
            </a:r>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758659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a16="http://schemas.microsoft.com/office/drawing/2014/main" xmlns=""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xmlns="" id="{EB20B10D-FF70-485B-9CB9-488B40C85A1A}"/>
              </a:ext>
            </a:extLst>
          </p:cNvPr>
          <p:cNvPicPr>
            <a:picLocks noGrp="1" noChangeAspect="1"/>
          </p:cNvPicPr>
          <p:nvPr>
            <p:ph idx="1"/>
          </p:nvPr>
        </p:nvPicPr>
        <p:blipFill>
          <a:blip r:embed="rId2"/>
          <a:stretch>
            <a:fillRect/>
          </a:stretch>
        </p:blipFill>
        <p:spPr>
          <a:xfrm>
            <a:off x="4030463" y="2321735"/>
            <a:ext cx="5013014" cy="3914925"/>
          </a:xfrm>
        </p:spPr>
      </p:pic>
      <p:pic>
        <p:nvPicPr>
          <p:cNvPr id="10" name="Grafik 9" descr="Ein Bild, das Wasser, drinnen enthält.&#10;&#10;Mit sehr hoher Zuverlässigkeit generierte Beschreibung">
            <a:extLst>
              <a:ext uri="{FF2B5EF4-FFF2-40B4-BE49-F238E27FC236}">
                <a16:creationId xmlns:a16="http://schemas.microsoft.com/office/drawing/2014/main" xmlns="" id="{21C0D65B-5A97-4196-B30C-C8923E8778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6589" y="1819006"/>
            <a:ext cx="3962399" cy="891540"/>
          </a:xfrm>
          <a:prstGeom prst="rect">
            <a:avLst/>
          </a:prstGeom>
        </p:spPr>
      </p:pic>
      <p:sp>
        <p:nvSpPr>
          <p:cNvPr id="12" name="Freihandform: Form 11">
            <a:extLst>
              <a:ext uri="{FF2B5EF4-FFF2-40B4-BE49-F238E27FC236}">
                <a16:creationId xmlns:a16="http://schemas.microsoft.com/office/drawing/2014/main" xmlns="" id="{1A2F2CA0-8C56-4114-BB64-552FF15D033E}"/>
              </a:ext>
            </a:extLst>
          </p:cNvPr>
          <p:cNvSpPr/>
          <p:nvPr/>
        </p:nvSpPr>
        <p:spPr>
          <a:xfrm>
            <a:off x="2201662" y="2445288"/>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xmlns="" id="{9ADF5A44-473D-46C0-A6B1-34A859856491}"/>
              </a:ext>
            </a:extLst>
          </p:cNvPr>
          <p:cNvSpPr/>
          <p:nvPr/>
        </p:nvSpPr>
        <p:spPr>
          <a:xfrm>
            <a:off x="1828800" y="3208768"/>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xmlns="" id="{A979B4AE-17DC-445C-9756-D85E9F03C9C4}"/>
              </a:ext>
            </a:extLst>
          </p:cNvPr>
          <p:cNvSpPr/>
          <p:nvPr/>
        </p:nvSpPr>
        <p:spPr>
          <a:xfrm rot="19824476">
            <a:off x="2658329" y="4336471"/>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
        <p:nvSpPr>
          <p:cNvPr id="9" name="Rechteck 8">
            <a:extLst>
              <a:ext uri="{FF2B5EF4-FFF2-40B4-BE49-F238E27FC236}">
                <a16:creationId xmlns:a16="http://schemas.microsoft.com/office/drawing/2014/main" xmlns="" id="{D39DF13A-1879-4D30-8689-826A15AB3BE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spTree>
    <p:extLst>
      <p:ext uri="{BB962C8B-B14F-4D97-AF65-F5344CB8AC3E}">
        <p14:creationId xmlns:p14="http://schemas.microsoft.com/office/powerpoint/2010/main" val="707571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xmlns=""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xmlns=""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xmlns=""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xmlns="" val="315927865"/>
                    </a:ext>
                  </a:extLst>
                </a:gridCol>
                <a:gridCol w="1548039">
                  <a:extLst>
                    <a:ext uri="{9D8B030D-6E8A-4147-A177-3AD203B41FA5}">
                      <a16:colId xmlns:a16="http://schemas.microsoft.com/office/drawing/2014/main" xmlns="" val="3827864307"/>
                    </a:ext>
                  </a:extLst>
                </a:gridCol>
                <a:gridCol w="1548039">
                  <a:extLst>
                    <a:ext uri="{9D8B030D-6E8A-4147-A177-3AD203B41FA5}">
                      <a16:colId xmlns:a16="http://schemas.microsoft.com/office/drawing/2014/main" xmlns=""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2917821609"/>
                  </a:ext>
                </a:extLst>
              </a:tr>
            </a:tbl>
          </a:graphicData>
        </a:graphic>
      </p:graphicFrame>
      <p:grpSp>
        <p:nvGrpSpPr>
          <p:cNvPr id="27" name="Gruppieren 26">
            <a:extLst>
              <a:ext uri="{FF2B5EF4-FFF2-40B4-BE49-F238E27FC236}">
                <a16:creationId xmlns:a16="http://schemas.microsoft.com/office/drawing/2014/main" xmlns=""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xmlns=""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xmlns=""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xmlns=""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xmlns=""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xmlns=""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xmlns=""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xmlns=""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xmlns=""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xmlns=""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xmlns=""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xmlns=""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xmlns=""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xmlns=""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xmlns=""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xmlns=""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xmlns=""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xmlns=""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xmlns=""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xmlns=""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xmlns=""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xmlns=""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xmlns=""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xmlns=""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xmlns=""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xmlns=""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4" name="Grafik 3">
            <a:extLst>
              <a:ext uri="{FF2B5EF4-FFF2-40B4-BE49-F238E27FC236}">
                <a16:creationId xmlns:a16="http://schemas.microsoft.com/office/drawing/2014/main" xmlns="" id="{3A38A91C-0589-4EF3-B611-55B8604C4811}"/>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210167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a16="http://schemas.microsoft.com/office/drawing/2014/main" xmlns="" id="{95545BF7-3E50-4970-8D04-8D2F68154B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33556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xmlns="" id="{EB20B10D-FF70-485B-9CB9-488B40C85A1A}"/>
              </a:ext>
            </a:extLst>
          </p:cNvPr>
          <p:cNvPicPr>
            <a:picLocks noGrp="1" noChangeAspect="1"/>
          </p:cNvPicPr>
          <p:nvPr>
            <p:ph idx="1"/>
          </p:nvPr>
        </p:nvPicPr>
        <p:blipFill>
          <a:blip r:embed="rId3"/>
          <a:stretch>
            <a:fillRect/>
          </a:stretch>
        </p:blipFill>
        <p:spPr>
          <a:xfrm>
            <a:off x="4030463" y="2182844"/>
            <a:ext cx="5013014" cy="3914925"/>
          </a:xfrm>
        </p:spPr>
      </p:pic>
      <p:sp>
        <p:nvSpPr>
          <p:cNvPr id="8" name="Rechteck 7">
            <a:extLst>
              <a:ext uri="{FF2B5EF4-FFF2-40B4-BE49-F238E27FC236}">
                <a16:creationId xmlns:a16="http://schemas.microsoft.com/office/drawing/2014/main" xmlns="" id="{AEE60558-C5DF-4174-8556-24F895092DA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pic>
        <p:nvPicPr>
          <p:cNvPr id="10" name="Grafik 9" descr="Ein Bild, das Wasser, drinnen enthält.&#10;&#10;Mit sehr hoher Zuverlässigkeit generierte Beschreibung">
            <a:extLst>
              <a:ext uri="{FF2B5EF4-FFF2-40B4-BE49-F238E27FC236}">
                <a16:creationId xmlns:a16="http://schemas.microsoft.com/office/drawing/2014/main" xmlns=""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680115"/>
            <a:ext cx="3962399" cy="891540"/>
          </a:xfrm>
          <a:prstGeom prst="rect">
            <a:avLst/>
          </a:prstGeom>
        </p:spPr>
      </p:pic>
      <p:sp>
        <p:nvSpPr>
          <p:cNvPr id="12" name="Freihandform: Form 11">
            <a:extLst>
              <a:ext uri="{FF2B5EF4-FFF2-40B4-BE49-F238E27FC236}">
                <a16:creationId xmlns:a16="http://schemas.microsoft.com/office/drawing/2014/main" xmlns="" id="{1A2F2CA0-8C56-4114-BB64-552FF15D033E}"/>
              </a:ext>
            </a:extLst>
          </p:cNvPr>
          <p:cNvSpPr/>
          <p:nvPr/>
        </p:nvSpPr>
        <p:spPr>
          <a:xfrm>
            <a:off x="2201662" y="2892323"/>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xmlns="" id="{9ADF5A44-473D-46C0-A6B1-34A859856491}"/>
              </a:ext>
            </a:extLst>
          </p:cNvPr>
          <p:cNvSpPr/>
          <p:nvPr/>
        </p:nvSpPr>
        <p:spPr>
          <a:xfrm>
            <a:off x="1828800" y="3069877"/>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xmlns="" id="{A979B4AE-17DC-445C-9756-D85E9F03C9C4}"/>
              </a:ext>
            </a:extLst>
          </p:cNvPr>
          <p:cNvSpPr/>
          <p:nvPr/>
        </p:nvSpPr>
        <p:spPr>
          <a:xfrm rot="19824476">
            <a:off x="2658329" y="4197580"/>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a16="http://schemas.microsoft.com/office/drawing/2014/main" xmlns=""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a:t>
            </a:r>
            <a:br>
              <a:rPr lang="de-DE" dirty="0"/>
            </a:br>
            <a:r>
              <a:rPr lang="de-DE" dirty="0" err="1"/>
              <a:t>crontab</a:t>
            </a:r>
            <a:endParaRPr lang="de-DE" dirty="0"/>
          </a:p>
          <a:p>
            <a:endParaRPr lang="de-DE" dirty="0"/>
          </a:p>
          <a:p>
            <a:r>
              <a:rPr lang="de-DE" dirty="0"/>
              <a:t>Skript auf </a:t>
            </a:r>
            <a:r>
              <a:rPr lang="de-DE" dirty="0" err="1"/>
              <a:t>github</a:t>
            </a:r>
            <a:endParaRPr lang="de-DE" dirty="0"/>
          </a:p>
        </p:txBody>
      </p:sp>
      <p:pic>
        <p:nvPicPr>
          <p:cNvPr id="6" name="Grafik 5">
            <a:extLst>
              <a:ext uri="{FF2B5EF4-FFF2-40B4-BE49-F238E27FC236}">
                <a16:creationId xmlns:a16="http://schemas.microsoft.com/office/drawing/2014/main" xmlns="" id="{E80AD62A-B263-438F-8ADB-5BC4AD377287}"/>
              </a:ext>
            </a:extLst>
          </p:cNvPr>
          <p:cNvPicPr>
            <a:picLocks noChangeAspect="1"/>
          </p:cNvPicPr>
          <p:nvPr/>
        </p:nvPicPr>
        <p:blipFill rotWithShape="1">
          <a:blip r:embed="rId3"/>
          <a:srcRect r="43621" b="36898"/>
          <a:stretch/>
        </p:blipFill>
        <p:spPr>
          <a:xfrm>
            <a:off x="4646070" y="3982316"/>
            <a:ext cx="4393035" cy="2765725"/>
          </a:xfrm>
          <a:prstGeom prst="rect">
            <a:avLst/>
          </a:prstGeom>
        </p:spPr>
      </p:pic>
      <p:pic>
        <p:nvPicPr>
          <p:cNvPr id="8" name="Grafik 7">
            <a:extLst>
              <a:ext uri="{FF2B5EF4-FFF2-40B4-BE49-F238E27FC236}">
                <a16:creationId xmlns:a16="http://schemas.microsoft.com/office/drawing/2014/main" xmlns=""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CB177CD5-54CA-4D8C-8CBF-7422FE09B3BE}"/>
              </a:ext>
            </a:extLst>
          </p:cNvPr>
          <p:cNvSpPr>
            <a:spLocks noGrp="1"/>
          </p:cNvSpPr>
          <p:nvPr>
            <p:ph type="title"/>
          </p:nvPr>
        </p:nvSpPr>
        <p:spPr>
          <a:xfrm>
            <a:off x="982133" y="457201"/>
            <a:ext cx="6518262" cy="966485"/>
          </a:xfrm>
        </p:spPr>
        <p:txBody>
          <a:bodyPr/>
          <a:lstStyle/>
          <a:p>
            <a:r>
              <a:rPr lang="de-DE" dirty="0"/>
              <a:t>Medizin und Pflege</a:t>
            </a:r>
          </a:p>
        </p:txBody>
      </p:sp>
      <p:pic>
        <p:nvPicPr>
          <p:cNvPr id="3" name="Grafik 2">
            <a:extLst>
              <a:ext uri="{FF2B5EF4-FFF2-40B4-BE49-F238E27FC236}">
                <a16:creationId xmlns:a16="http://schemas.microsoft.com/office/drawing/2014/main" xmlns="" id="{BE93F23D-D7A7-436F-8C6C-68BC3E816C27}"/>
              </a:ext>
            </a:extLst>
          </p:cNvPr>
          <p:cNvPicPr>
            <a:picLocks noChangeAspect="1"/>
          </p:cNvPicPr>
          <p:nvPr/>
        </p:nvPicPr>
        <p:blipFill rotWithShape="1">
          <a:blip r:embed="rId2"/>
          <a:srcRect l="4657" b="12440"/>
          <a:stretch/>
        </p:blipFill>
        <p:spPr>
          <a:xfrm>
            <a:off x="5439846" y="1782501"/>
            <a:ext cx="3596230" cy="4953965"/>
          </a:xfrm>
          <a:prstGeom prst="rect">
            <a:avLst/>
          </a:prstGeom>
        </p:spPr>
      </p:pic>
      <p:pic>
        <p:nvPicPr>
          <p:cNvPr id="9" name="Grafik 8">
            <a:extLst>
              <a:ext uri="{FF2B5EF4-FFF2-40B4-BE49-F238E27FC236}">
                <a16:creationId xmlns:a16="http://schemas.microsoft.com/office/drawing/2014/main" xmlns="" id="{D6E29C6E-D5BB-426B-A4C3-B426CCA05651}"/>
              </a:ext>
            </a:extLst>
          </p:cNvPr>
          <p:cNvPicPr>
            <a:picLocks noChangeAspect="1"/>
          </p:cNvPicPr>
          <p:nvPr/>
        </p:nvPicPr>
        <p:blipFill rotWithShape="1">
          <a:blip r:embed="rId3"/>
          <a:srcRect r="16804" b="12514"/>
          <a:stretch/>
        </p:blipFill>
        <p:spPr>
          <a:xfrm>
            <a:off x="1414401" y="3115709"/>
            <a:ext cx="3921242" cy="2915758"/>
          </a:xfrm>
          <a:prstGeom prst="rect">
            <a:avLst/>
          </a:prstGeom>
        </p:spPr>
      </p:pic>
      <p:sp>
        <p:nvSpPr>
          <p:cNvPr id="10" name="Inhaltsplatzhalter 2">
            <a:extLst>
              <a:ext uri="{FF2B5EF4-FFF2-40B4-BE49-F238E27FC236}">
                <a16:creationId xmlns:a16="http://schemas.microsoft.com/office/drawing/2014/main" xmlns="" id="{36D4F6EE-5D3B-4BAB-A571-E6FB1A8F163F}"/>
              </a:ext>
            </a:extLst>
          </p:cNvPr>
          <p:cNvSpPr>
            <a:spLocks noGrp="1"/>
          </p:cNvSpPr>
          <p:nvPr>
            <p:ph idx="1"/>
          </p:nvPr>
        </p:nvSpPr>
        <p:spPr>
          <a:xfrm>
            <a:off x="842060" y="1319514"/>
            <a:ext cx="4794525" cy="1879823"/>
          </a:xfrm>
        </p:spPr>
        <p:txBody>
          <a:bodyPr/>
          <a:lstStyle/>
          <a:p>
            <a:r>
              <a:rPr lang="de-DE" dirty="0"/>
              <a:t>Bewegungsüberwachung bei Dementen mit Weglauftendenz oder zur Sturzerkennung</a:t>
            </a:r>
          </a:p>
        </p:txBody>
      </p:sp>
      <p:sp>
        <p:nvSpPr>
          <p:cNvPr id="6" name="Rechteck 5">
            <a:extLst>
              <a:ext uri="{FF2B5EF4-FFF2-40B4-BE49-F238E27FC236}">
                <a16:creationId xmlns:a16="http://schemas.microsoft.com/office/drawing/2014/main" xmlns="" id="{D9B2758E-18F6-4B6B-A3CC-7B6FA9109A23}"/>
              </a:ext>
            </a:extLst>
          </p:cNvPr>
          <p:cNvSpPr/>
          <p:nvPr/>
        </p:nvSpPr>
        <p:spPr>
          <a:xfrm>
            <a:off x="1357734" y="6031467"/>
            <a:ext cx="3977909" cy="738664"/>
          </a:xfrm>
          <a:prstGeom prst="rect">
            <a:avLst/>
          </a:prstGeom>
        </p:spPr>
        <p:txBody>
          <a:bodyPr wrap="square">
            <a:spAutoFit/>
          </a:bodyPr>
          <a:lstStyle/>
          <a:p>
            <a:pPr algn="r"/>
            <a:r>
              <a:rPr lang="de-DE" sz="1400" dirty="0"/>
              <a:t>Bilder: http://www.lwl.org/LWL/Soziales/</a:t>
            </a:r>
            <a:br>
              <a:rPr lang="de-DE" sz="1400" dirty="0"/>
            </a:br>
            <a:r>
              <a:rPr lang="de-DE" sz="1400" dirty="0"/>
              <a:t>Richtung-Inklusion/gesundheit</a:t>
            </a:r>
          </a:p>
          <a:p>
            <a:pPr algn="r"/>
            <a:r>
              <a:rPr lang="de-DE" sz="1400" dirty="0"/>
              <a:t>pflege-today.de/die-folgen-eines-sturzes</a:t>
            </a:r>
          </a:p>
        </p:txBody>
      </p:sp>
    </p:spTree>
    <p:extLst>
      <p:ext uri="{BB962C8B-B14F-4D97-AF65-F5344CB8AC3E}">
        <p14:creationId xmlns:p14="http://schemas.microsoft.com/office/powerpoint/2010/main" val="1075687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xmlns="" id="{1583CCEC-D1F5-41A3-A61F-7A2DC477F1CF}"/>
              </a:ext>
            </a:extLst>
          </p:cNvPr>
          <p:cNvSpPr>
            <a:spLocks noGrp="1"/>
          </p:cNvSpPr>
          <p:nvPr>
            <p:ph idx="1"/>
          </p:nvPr>
        </p:nvSpPr>
        <p:spPr>
          <a:xfrm>
            <a:off x="982133" y="2025570"/>
            <a:ext cx="7704667" cy="3831220"/>
          </a:xfrm>
        </p:spPr>
        <p:txBody>
          <a:bodyPr/>
          <a:lstStyle/>
          <a:p>
            <a:r>
              <a:rPr lang="de-DE" dirty="0"/>
              <a:t>Meldung von Stillstand</a:t>
            </a:r>
            <a:br>
              <a:rPr lang="de-DE" dirty="0"/>
            </a:br>
            <a:r>
              <a:rPr lang="de-DE" dirty="0"/>
              <a:t>in der Produktion</a:t>
            </a:r>
          </a:p>
          <a:p>
            <a:endParaRPr lang="de-DE" dirty="0"/>
          </a:p>
          <a:p>
            <a:endParaRPr lang="de-DE" dirty="0"/>
          </a:p>
          <a:p>
            <a:endParaRPr lang="de-DE" dirty="0"/>
          </a:p>
          <a:p>
            <a:r>
              <a:rPr lang="de-DE" dirty="0"/>
              <a:t>Meldung unautorisierter </a:t>
            </a:r>
            <a:br>
              <a:rPr lang="de-DE" dirty="0"/>
            </a:br>
            <a:r>
              <a:rPr lang="de-DE" dirty="0"/>
              <a:t>Bewegung</a:t>
            </a:r>
          </a:p>
        </p:txBody>
      </p:sp>
      <p:pic>
        <p:nvPicPr>
          <p:cNvPr id="7" name="Grafik 6">
            <a:extLst>
              <a:ext uri="{FF2B5EF4-FFF2-40B4-BE49-F238E27FC236}">
                <a16:creationId xmlns:a16="http://schemas.microsoft.com/office/drawing/2014/main" xmlns="" id="{E9474C81-1623-4E2C-B19B-00F003FF5B7D}"/>
              </a:ext>
            </a:extLst>
          </p:cNvPr>
          <p:cNvPicPr>
            <a:picLocks noChangeAspect="1"/>
          </p:cNvPicPr>
          <p:nvPr/>
        </p:nvPicPr>
        <p:blipFill>
          <a:blip r:embed="rId3"/>
          <a:stretch>
            <a:fillRect/>
          </a:stretch>
        </p:blipFill>
        <p:spPr>
          <a:xfrm>
            <a:off x="5062023" y="1828800"/>
            <a:ext cx="3885700" cy="2958719"/>
          </a:xfrm>
          <a:prstGeom prst="rect">
            <a:avLst/>
          </a:prstGeom>
        </p:spPr>
      </p:pic>
      <p:sp>
        <p:nvSpPr>
          <p:cNvPr id="8" name="Rechteck 7">
            <a:extLst>
              <a:ext uri="{FF2B5EF4-FFF2-40B4-BE49-F238E27FC236}">
                <a16:creationId xmlns:a16="http://schemas.microsoft.com/office/drawing/2014/main" xmlns=""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xmlns="" id="{3F0F189B-2E84-4746-B92B-CDCE2487FE3E}"/>
              </a:ext>
            </a:extLst>
          </p:cNvPr>
          <p:cNvSpPr/>
          <p:nvPr/>
        </p:nvSpPr>
        <p:spPr>
          <a:xfrm>
            <a:off x="2530944" y="6159118"/>
            <a:ext cx="4082112" cy="523220"/>
          </a:xfrm>
          <a:prstGeom prst="rect">
            <a:avLst/>
          </a:prstGeom>
        </p:spPr>
        <p:txBody>
          <a:bodyPr wrap="square">
            <a:spAutoFit/>
          </a:bodyPr>
          <a:lstStyle/>
          <a:p>
            <a:r>
              <a:rPr lang="de-DE" sz="1400" dirty="0"/>
              <a:t>Videos: http://gph.is/1fkCQvU, https://youtu.be/VBIlVGVabww</a:t>
            </a:r>
          </a:p>
        </p:txBody>
      </p:sp>
      <p:pic>
        <p:nvPicPr>
          <p:cNvPr id="11" name="Grafik 10">
            <a:extLst>
              <a:ext uri="{FF2B5EF4-FFF2-40B4-BE49-F238E27FC236}">
                <a16:creationId xmlns:a16="http://schemas.microsoft.com/office/drawing/2014/main" xmlns="" id="{071AB98C-04A9-4E06-8A65-E36428FCBAC3}"/>
              </a:ext>
            </a:extLst>
          </p:cNvPr>
          <p:cNvPicPr>
            <a:picLocks noChangeAspect="1"/>
          </p:cNvPicPr>
          <p:nvPr/>
        </p:nvPicPr>
        <p:blipFill>
          <a:blip r:embed="rId4"/>
          <a:stretch>
            <a:fillRect/>
          </a:stretch>
        </p:blipFill>
        <p:spPr>
          <a:xfrm>
            <a:off x="5062022" y="4489039"/>
            <a:ext cx="3885701" cy="2187895"/>
          </a:xfrm>
          <a:prstGeom prst="rect">
            <a:avLst/>
          </a:prstGeom>
        </p:spPr>
      </p:pic>
    </p:spTree>
    <p:extLst>
      <p:ext uri="{BB962C8B-B14F-4D97-AF65-F5344CB8AC3E}">
        <p14:creationId xmlns:p14="http://schemas.microsoft.com/office/powerpoint/2010/main" val="3239652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xmlns="" id="{1583CCEC-D1F5-41A3-A61F-7A2DC477F1CF}"/>
              </a:ext>
            </a:extLst>
          </p:cNvPr>
          <p:cNvSpPr>
            <a:spLocks noGrp="1"/>
          </p:cNvSpPr>
          <p:nvPr>
            <p:ph idx="1"/>
          </p:nvPr>
        </p:nvSpPr>
        <p:spPr>
          <a:xfrm>
            <a:off x="982133" y="2025570"/>
            <a:ext cx="7704667" cy="1689903"/>
          </a:xfrm>
        </p:spPr>
        <p:txBody>
          <a:bodyPr/>
          <a:lstStyle/>
          <a:p>
            <a:r>
              <a:rPr lang="de-DE" dirty="0"/>
              <a:t>Meldung unautorisierter Bewegung</a:t>
            </a:r>
          </a:p>
          <a:p>
            <a:r>
              <a:rPr lang="de-DE" dirty="0"/>
              <a:t>Zeitsteuerung von Motion</a:t>
            </a:r>
          </a:p>
        </p:txBody>
      </p:sp>
      <p:sp>
        <p:nvSpPr>
          <p:cNvPr id="8" name="Rechteck 7">
            <a:extLst>
              <a:ext uri="{FF2B5EF4-FFF2-40B4-BE49-F238E27FC236}">
                <a16:creationId xmlns:a16="http://schemas.microsoft.com/office/drawing/2014/main" xmlns=""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xmlns="" id="{3F0F189B-2E84-4746-B92B-CDCE2487FE3E}"/>
              </a:ext>
            </a:extLst>
          </p:cNvPr>
          <p:cNvSpPr/>
          <p:nvPr/>
        </p:nvSpPr>
        <p:spPr>
          <a:xfrm>
            <a:off x="2040923" y="6400799"/>
            <a:ext cx="4082112" cy="307777"/>
          </a:xfrm>
          <a:prstGeom prst="rect">
            <a:avLst/>
          </a:prstGeom>
        </p:spPr>
        <p:txBody>
          <a:bodyPr wrap="square">
            <a:spAutoFit/>
          </a:bodyPr>
          <a:lstStyle/>
          <a:p>
            <a:r>
              <a:rPr lang="de-DE" sz="1400" dirty="0"/>
              <a:t>Video: https://youtu.be/VBIlVGVabww</a:t>
            </a:r>
          </a:p>
        </p:txBody>
      </p:sp>
      <p:pic>
        <p:nvPicPr>
          <p:cNvPr id="11" name="Grafik 10">
            <a:extLst>
              <a:ext uri="{FF2B5EF4-FFF2-40B4-BE49-F238E27FC236}">
                <a16:creationId xmlns:a16="http://schemas.microsoft.com/office/drawing/2014/main" xmlns="" id="{071AB98C-04A9-4E06-8A65-E36428FCBAC3}"/>
              </a:ext>
            </a:extLst>
          </p:cNvPr>
          <p:cNvPicPr>
            <a:picLocks noChangeAspect="1"/>
          </p:cNvPicPr>
          <p:nvPr/>
        </p:nvPicPr>
        <p:blipFill>
          <a:blip r:embed="rId2"/>
          <a:stretch>
            <a:fillRect/>
          </a:stretch>
        </p:blipFill>
        <p:spPr>
          <a:xfrm>
            <a:off x="5062022" y="4489039"/>
            <a:ext cx="3885701" cy="2187895"/>
          </a:xfrm>
          <a:prstGeom prst="rect">
            <a:avLst/>
          </a:prstGeom>
        </p:spPr>
      </p:pic>
      <p:pic>
        <p:nvPicPr>
          <p:cNvPr id="4" name="Grafik 3">
            <a:extLst>
              <a:ext uri="{FF2B5EF4-FFF2-40B4-BE49-F238E27FC236}">
                <a16:creationId xmlns:a16="http://schemas.microsoft.com/office/drawing/2014/main" xmlns="" id="{B87518C2-8D3E-49BC-B412-91C15B57433A}"/>
              </a:ext>
            </a:extLst>
          </p:cNvPr>
          <p:cNvPicPr>
            <a:picLocks noChangeAspect="1"/>
          </p:cNvPicPr>
          <p:nvPr/>
        </p:nvPicPr>
        <p:blipFill rotWithShape="1">
          <a:blip r:embed="rId3"/>
          <a:srcRect l="22620"/>
          <a:stretch/>
        </p:blipFill>
        <p:spPr>
          <a:xfrm>
            <a:off x="979911" y="3525843"/>
            <a:ext cx="4082112" cy="2348542"/>
          </a:xfrm>
          <a:prstGeom prst="rect">
            <a:avLst/>
          </a:prstGeom>
        </p:spPr>
      </p:pic>
      <p:pic>
        <p:nvPicPr>
          <p:cNvPr id="10" name="Grafik 9">
            <a:extLst>
              <a:ext uri="{FF2B5EF4-FFF2-40B4-BE49-F238E27FC236}">
                <a16:creationId xmlns:a16="http://schemas.microsoft.com/office/drawing/2014/main" xmlns="" id="{2F3591E1-EDBD-417D-BAA0-FEF21093F5F4}"/>
              </a:ext>
            </a:extLst>
          </p:cNvPr>
          <p:cNvPicPr>
            <a:picLocks noChangeAspect="1"/>
          </p:cNvPicPr>
          <p:nvPr/>
        </p:nvPicPr>
        <p:blipFill rotWithShape="1">
          <a:blip r:embed="rId3"/>
          <a:srcRect r="89174" b="82422"/>
          <a:stretch/>
        </p:blipFill>
        <p:spPr>
          <a:xfrm>
            <a:off x="979911" y="3525843"/>
            <a:ext cx="571097" cy="412831"/>
          </a:xfrm>
          <a:prstGeom prst="rect">
            <a:avLst/>
          </a:prstGeom>
        </p:spPr>
      </p:pic>
    </p:spTree>
    <p:extLst>
      <p:ext uri="{BB962C8B-B14F-4D97-AF65-F5344CB8AC3E}">
        <p14:creationId xmlns:p14="http://schemas.microsoft.com/office/powerpoint/2010/main" val="3040520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53AFA258-48B4-415E-8213-6C2A8A883C96}"/>
              </a:ext>
            </a:extLst>
          </p:cNvPr>
          <p:cNvSpPr>
            <a:spLocks noGrp="1"/>
          </p:cNvSpPr>
          <p:nvPr>
            <p:ph type="title"/>
          </p:nvPr>
        </p:nvSpPr>
        <p:spPr/>
        <p:txBody>
          <a:bodyPr/>
          <a:lstStyle/>
          <a:p>
            <a:r>
              <a:rPr lang="de-DE" dirty="0"/>
              <a:t>Bewegungsüberwachung</a:t>
            </a:r>
          </a:p>
        </p:txBody>
      </p:sp>
      <p:pic>
        <p:nvPicPr>
          <p:cNvPr id="2" name="Grafik 1">
            <a:extLst>
              <a:ext uri="{FF2B5EF4-FFF2-40B4-BE49-F238E27FC236}">
                <a16:creationId xmlns:a16="http://schemas.microsoft.com/office/drawing/2014/main" xmlns="" id="{80FD5AFA-1A8C-4C81-8522-4388289801EB}"/>
              </a:ext>
            </a:extLst>
          </p:cNvPr>
          <p:cNvPicPr>
            <a:picLocks noChangeAspect="1"/>
          </p:cNvPicPr>
          <p:nvPr/>
        </p:nvPicPr>
        <p:blipFill rotWithShape="1">
          <a:blip r:embed="rId3"/>
          <a:srcRect b="10359"/>
          <a:stretch/>
        </p:blipFill>
        <p:spPr>
          <a:xfrm>
            <a:off x="2445809" y="1917633"/>
            <a:ext cx="5824436" cy="4655696"/>
          </a:xfrm>
          <a:prstGeom prst="rect">
            <a:avLst/>
          </a:prstGeom>
        </p:spPr>
      </p:pic>
    </p:spTree>
    <p:extLst>
      <p:ext uri="{BB962C8B-B14F-4D97-AF65-F5344CB8AC3E}">
        <p14:creationId xmlns:p14="http://schemas.microsoft.com/office/powerpoint/2010/main" val="4254421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53AFA258-48B4-415E-8213-6C2A8A883C96}"/>
              </a:ext>
            </a:extLst>
          </p:cNvPr>
          <p:cNvSpPr>
            <a:spLocks noGrp="1"/>
          </p:cNvSpPr>
          <p:nvPr>
            <p:ph type="title"/>
          </p:nvPr>
        </p:nvSpPr>
        <p:spPr/>
        <p:txBody>
          <a:bodyPr/>
          <a:lstStyle/>
          <a:p>
            <a:r>
              <a:rPr lang="de-DE" dirty="0"/>
              <a:t>Bewegungsüberwachung</a:t>
            </a:r>
          </a:p>
        </p:txBody>
      </p:sp>
      <p:pic>
        <p:nvPicPr>
          <p:cNvPr id="3" name="Grafik 2">
            <a:extLst>
              <a:ext uri="{FF2B5EF4-FFF2-40B4-BE49-F238E27FC236}">
                <a16:creationId xmlns:a16="http://schemas.microsoft.com/office/drawing/2014/main" xmlns="" id="{F10FC019-24D4-4FE4-9C25-DB545876EE74}"/>
              </a:ext>
            </a:extLst>
          </p:cNvPr>
          <p:cNvPicPr>
            <a:picLocks noChangeAspect="1"/>
          </p:cNvPicPr>
          <p:nvPr/>
        </p:nvPicPr>
        <p:blipFill>
          <a:blip r:embed="rId3"/>
          <a:stretch>
            <a:fillRect/>
          </a:stretch>
        </p:blipFill>
        <p:spPr>
          <a:xfrm>
            <a:off x="2094535" y="1975954"/>
            <a:ext cx="5880422" cy="4371009"/>
          </a:xfrm>
          <a:prstGeom prst="rect">
            <a:avLst/>
          </a:prstGeom>
        </p:spPr>
      </p:pic>
    </p:spTree>
    <p:extLst>
      <p:ext uri="{BB962C8B-B14F-4D97-AF65-F5344CB8AC3E}">
        <p14:creationId xmlns:p14="http://schemas.microsoft.com/office/powerpoint/2010/main" val="1365645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D836117-4DC2-429D-8CF2-88B49BB83E41}"/>
              </a:ext>
            </a:extLst>
          </p:cNvPr>
          <p:cNvSpPr>
            <a:spLocks noGrp="1"/>
          </p:cNvSpPr>
          <p:nvPr>
            <p:ph type="title"/>
          </p:nvPr>
        </p:nvSpPr>
        <p:spPr/>
        <p:txBody>
          <a:bodyPr/>
          <a:lstStyle/>
          <a:p>
            <a:r>
              <a:rPr lang="de-DE" dirty="0"/>
              <a:t>Babyfon</a:t>
            </a:r>
          </a:p>
        </p:txBody>
      </p:sp>
      <p:pic>
        <p:nvPicPr>
          <p:cNvPr id="4" name="Grafik 3">
            <a:extLst>
              <a:ext uri="{FF2B5EF4-FFF2-40B4-BE49-F238E27FC236}">
                <a16:creationId xmlns:a16="http://schemas.microsoft.com/office/drawing/2014/main" xmlns="" id="{9138DEBB-A2B1-4B7F-8983-3521C7810A80}"/>
              </a:ext>
            </a:extLst>
          </p:cNvPr>
          <p:cNvPicPr>
            <a:picLocks noChangeAspect="1"/>
          </p:cNvPicPr>
          <p:nvPr/>
        </p:nvPicPr>
        <p:blipFill>
          <a:blip r:embed="rId3"/>
          <a:stretch>
            <a:fillRect/>
          </a:stretch>
        </p:blipFill>
        <p:spPr>
          <a:xfrm>
            <a:off x="2002420" y="1959399"/>
            <a:ext cx="6829063" cy="4502167"/>
          </a:xfrm>
          <a:prstGeom prst="rect">
            <a:avLst/>
          </a:prstGeom>
        </p:spPr>
      </p:pic>
      <p:sp>
        <p:nvSpPr>
          <p:cNvPr id="7" name="Rechteck 6">
            <a:extLst>
              <a:ext uri="{FF2B5EF4-FFF2-40B4-BE49-F238E27FC236}">
                <a16:creationId xmlns:a16="http://schemas.microsoft.com/office/drawing/2014/main" xmlns="" id="{F5CD8746-468F-4435-BEAE-B3BB48F2B2C2}"/>
              </a:ext>
            </a:extLst>
          </p:cNvPr>
          <p:cNvSpPr/>
          <p:nvPr/>
        </p:nvSpPr>
        <p:spPr>
          <a:xfrm>
            <a:off x="2530944" y="6400799"/>
            <a:ext cx="6300539" cy="523220"/>
          </a:xfrm>
          <a:prstGeom prst="rect">
            <a:avLst/>
          </a:prstGeom>
        </p:spPr>
        <p:txBody>
          <a:bodyPr wrap="square">
            <a:spAutoFit/>
          </a:bodyPr>
          <a:lstStyle/>
          <a:p>
            <a:r>
              <a:rPr lang="de-DE" sz="1400" dirty="0"/>
              <a:t>Bild: http://www.babymarkt.de/angelcare-babyphone-ac310-d-mit-video-ueberwachung-4-3lcd-display-a227392.html</a:t>
            </a:r>
          </a:p>
        </p:txBody>
      </p:sp>
    </p:spTree>
    <p:extLst>
      <p:ext uri="{BB962C8B-B14F-4D97-AF65-F5344CB8AC3E}">
        <p14:creationId xmlns:p14="http://schemas.microsoft.com/office/powerpoint/2010/main" val="452373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xmlns="" id="{9142B603-7D33-41F6-ABFD-9302112840D7}"/>
              </a:ext>
            </a:extLst>
          </p:cNvPr>
          <p:cNvSpPr>
            <a:spLocks noGrp="1"/>
          </p:cNvSpPr>
          <p:nvPr>
            <p:ph idx="1"/>
          </p:nvPr>
        </p:nvSpPr>
        <p:spPr>
          <a:xfrm>
            <a:off x="982133" y="2037145"/>
            <a:ext cx="7704667" cy="2382456"/>
          </a:xfrm>
        </p:spPr>
        <p:txBody>
          <a:bodyPr/>
          <a:lstStyle/>
          <a:p>
            <a:r>
              <a:rPr lang="de-DE" dirty="0"/>
              <a:t>USB-Soundkarte ( &lt;10€)</a:t>
            </a:r>
          </a:p>
          <a:p>
            <a:r>
              <a:rPr lang="de-DE" dirty="0"/>
              <a:t>Audio wiedergeben: </a:t>
            </a:r>
            <a:r>
              <a:rPr lang="de-DE" i="1" dirty="0" err="1"/>
              <a:t>aplay</a:t>
            </a:r>
            <a:endParaRPr lang="de-DE" i="1" dirty="0"/>
          </a:p>
          <a:p>
            <a:r>
              <a:rPr lang="de-DE" dirty="0"/>
              <a:t>Audio aufnehmen: </a:t>
            </a:r>
            <a:r>
              <a:rPr lang="de-DE" i="1" dirty="0" err="1"/>
              <a:t>arecord</a:t>
            </a:r>
            <a:endParaRPr lang="de-DE" i="1" dirty="0"/>
          </a:p>
          <a:p>
            <a:r>
              <a:rPr lang="de-DE" dirty="0"/>
              <a:t>Geräuscherkennung von </a:t>
            </a:r>
            <a:r>
              <a:rPr lang="de-DE" dirty="0" err="1"/>
              <a:t>Mornati</a:t>
            </a:r>
            <a:endParaRPr lang="de-DE" dirty="0"/>
          </a:p>
        </p:txBody>
      </p:sp>
      <p:pic>
        <p:nvPicPr>
          <p:cNvPr id="3" name="Grafik 2">
            <a:extLst>
              <a:ext uri="{FF2B5EF4-FFF2-40B4-BE49-F238E27FC236}">
                <a16:creationId xmlns:a16="http://schemas.microsoft.com/office/drawing/2014/main" xmlns="" id="{FD6D687F-4A7B-4BBC-8310-086486B7C324}"/>
              </a:ext>
            </a:extLst>
          </p:cNvPr>
          <p:cNvPicPr>
            <a:picLocks noChangeAspect="1"/>
          </p:cNvPicPr>
          <p:nvPr/>
        </p:nvPicPr>
        <p:blipFill rotWithShape="1">
          <a:blip r:embed="rId3"/>
          <a:srcRect l="15798" r="29058"/>
          <a:stretch/>
        </p:blipFill>
        <p:spPr>
          <a:xfrm rot="5400000">
            <a:off x="2482718" y="3745795"/>
            <a:ext cx="1475782" cy="3568029"/>
          </a:xfrm>
          <a:prstGeom prst="rect">
            <a:avLst/>
          </a:prstGeom>
        </p:spPr>
      </p:pic>
      <p:pic>
        <p:nvPicPr>
          <p:cNvPr id="7" name="Grafik 6">
            <a:extLst>
              <a:ext uri="{FF2B5EF4-FFF2-40B4-BE49-F238E27FC236}">
                <a16:creationId xmlns:a16="http://schemas.microsoft.com/office/drawing/2014/main" xmlns="" id="{F02CB236-8B56-4B1E-BB84-9507C7DB2CA2}"/>
              </a:ext>
            </a:extLst>
          </p:cNvPr>
          <p:cNvPicPr>
            <a:picLocks noChangeAspect="1"/>
          </p:cNvPicPr>
          <p:nvPr/>
        </p:nvPicPr>
        <p:blipFill rotWithShape="1">
          <a:blip r:embed="rId4"/>
          <a:srcRect l="-276" t="4213" r="43963" b="15380"/>
          <a:stretch/>
        </p:blipFill>
        <p:spPr>
          <a:xfrm>
            <a:off x="5717893" y="4212442"/>
            <a:ext cx="3125165" cy="2509920"/>
          </a:xfrm>
          <a:prstGeom prst="rect">
            <a:avLst/>
          </a:prstGeom>
        </p:spPr>
      </p:pic>
    </p:spTree>
    <p:extLst>
      <p:ext uri="{BB962C8B-B14F-4D97-AF65-F5344CB8AC3E}">
        <p14:creationId xmlns:p14="http://schemas.microsoft.com/office/powerpoint/2010/main" val="114964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3FBC9AF2-291C-4534-AD23-B919ED6F4D29}"/>
              </a:ext>
            </a:extLst>
          </p:cNvPr>
          <p:cNvSpPr>
            <a:spLocks noGrp="1"/>
          </p:cNvSpPr>
          <p:nvPr>
            <p:ph type="title"/>
          </p:nvPr>
        </p:nvSpPr>
        <p:spPr/>
        <p:txBody>
          <a:bodyPr/>
          <a:lstStyle/>
          <a:p>
            <a:r>
              <a:rPr lang="de-DE" dirty="0" smtClean="0"/>
              <a:t>Amateur vs. Professionell</a:t>
            </a:r>
            <a:endParaRPr lang="de-DE" dirty="0"/>
          </a:p>
        </p:txBody>
      </p:sp>
      <p:graphicFrame>
        <p:nvGraphicFramePr>
          <p:cNvPr id="2" name="Inhaltsplatzhalter 1"/>
          <p:cNvGraphicFramePr>
            <a:graphicFrameLocks noGrp="1"/>
          </p:cNvGraphicFramePr>
          <p:nvPr>
            <p:ph idx="1"/>
            <p:extLst>
              <p:ext uri="{D42A27DB-BD31-4B8C-83A1-F6EECF244321}">
                <p14:modId xmlns:p14="http://schemas.microsoft.com/office/powerpoint/2010/main" val="3611154723"/>
              </p:ext>
            </p:extLst>
          </p:nvPr>
        </p:nvGraphicFramePr>
        <p:xfrm>
          <a:off x="601663" y="1854200"/>
          <a:ext cx="8262937" cy="4559300"/>
        </p:xfrm>
        <a:graphic>
          <a:graphicData uri="http://schemas.openxmlformats.org/drawingml/2006/table">
            <a:tbl>
              <a:tblPr firstRow="1" bandRow="1">
                <a:tableStyleId>{5C22544A-7EE6-4342-B048-85BDC9FD1C3A}</a:tableStyleId>
              </a:tblPr>
              <a:tblGrid>
                <a:gridCol w="1658937"/>
                <a:gridCol w="3302000"/>
                <a:gridCol w="3302000"/>
              </a:tblGrid>
              <a:tr h="643655">
                <a:tc>
                  <a:txBody>
                    <a:bodyPr/>
                    <a:lstStyle/>
                    <a:p>
                      <a:endParaRPr lang="de-DE" dirty="0"/>
                    </a:p>
                  </a:txBody>
                  <a:tcPr/>
                </a:tc>
                <a:tc>
                  <a:txBody>
                    <a:bodyPr/>
                    <a:lstStyle/>
                    <a:p>
                      <a:r>
                        <a:rPr lang="de-DE" dirty="0" smtClean="0"/>
                        <a:t>Amateur</a:t>
                      </a:r>
                      <a:endParaRPr lang="de-DE" dirty="0"/>
                    </a:p>
                  </a:txBody>
                  <a:tcPr/>
                </a:tc>
                <a:tc>
                  <a:txBody>
                    <a:bodyPr/>
                    <a:lstStyle/>
                    <a:p>
                      <a:r>
                        <a:rPr lang="de-DE" dirty="0" smtClean="0"/>
                        <a:t>Professionell</a:t>
                      </a:r>
                      <a:endParaRPr lang="de-DE" dirty="0"/>
                    </a:p>
                  </a:txBody>
                  <a:tcPr/>
                </a:tc>
              </a:tr>
              <a:tr h="1110967">
                <a:tc>
                  <a:txBody>
                    <a:bodyPr/>
                    <a:lstStyle/>
                    <a:p>
                      <a:r>
                        <a:rPr lang="de-DE" dirty="0" smtClean="0"/>
                        <a:t>Funktionen</a:t>
                      </a:r>
                      <a:endParaRPr lang="de-DE" dirty="0"/>
                    </a:p>
                  </a:txBody>
                  <a:tcPr/>
                </a:tc>
                <a:tc>
                  <a:txBody>
                    <a:bodyPr/>
                    <a:lstStyle/>
                    <a:p>
                      <a:r>
                        <a:rPr lang="de-DE" dirty="0" smtClean="0"/>
                        <a:t>Neigungssteuerung</a:t>
                      </a:r>
                    </a:p>
                    <a:p>
                      <a:r>
                        <a:rPr lang="de-DE" dirty="0" smtClean="0"/>
                        <a:t>Eingebautes IR Licht</a:t>
                      </a:r>
                    </a:p>
                    <a:p>
                      <a:r>
                        <a:rPr lang="de-DE" dirty="0" smtClean="0"/>
                        <a:t>Bewegungssensoren</a:t>
                      </a:r>
                      <a:endParaRPr lang="de-DE" dirty="0"/>
                    </a:p>
                  </a:txBody>
                  <a:tcPr/>
                </a:tc>
                <a:tc>
                  <a:txBody>
                    <a:bodyPr/>
                    <a:lstStyle/>
                    <a:p>
                      <a:r>
                        <a:rPr lang="de-DE" dirty="0" smtClean="0"/>
                        <a:t>Besonders Stabile Konstruktion</a:t>
                      </a:r>
                    </a:p>
                    <a:p>
                      <a:endParaRPr lang="de-DE" dirty="0"/>
                    </a:p>
                  </a:txBody>
                  <a:tcPr/>
                </a:tc>
              </a:tr>
              <a:tr h="404378">
                <a:tc>
                  <a:txBody>
                    <a:bodyPr/>
                    <a:lstStyle/>
                    <a:p>
                      <a:r>
                        <a:rPr lang="de-DE" dirty="0" smtClean="0"/>
                        <a:t>Auflösung</a:t>
                      </a:r>
                      <a:endParaRPr lang="de-DE" dirty="0"/>
                    </a:p>
                  </a:txBody>
                  <a:tcPr/>
                </a:tc>
                <a:tc>
                  <a:txBody>
                    <a:bodyPr/>
                    <a:lstStyle/>
                    <a:p>
                      <a:r>
                        <a:rPr lang="de-DE" baseline="0" dirty="0" smtClean="0"/>
                        <a:t>bis </a:t>
                      </a:r>
                      <a:r>
                        <a:rPr lang="de-DE" dirty="0" smtClean="0"/>
                        <a:t>1080p</a:t>
                      </a:r>
                      <a:endParaRPr lang="de-DE" dirty="0"/>
                    </a:p>
                  </a:txBody>
                  <a:tcPr/>
                </a:tc>
                <a:tc>
                  <a:txBody>
                    <a:bodyPr/>
                    <a:lstStyle/>
                    <a:p>
                      <a:r>
                        <a:rPr lang="de-DE" dirty="0" smtClean="0"/>
                        <a:t>bis 4K</a:t>
                      </a:r>
                      <a:endParaRPr lang="de-DE" dirty="0"/>
                    </a:p>
                  </a:txBody>
                  <a:tcPr/>
                </a:tc>
              </a:tr>
              <a:tr h="1955800">
                <a:tc>
                  <a:txBody>
                    <a:bodyPr/>
                    <a:lstStyle/>
                    <a:p>
                      <a:r>
                        <a:rPr lang="de-DE" dirty="0" smtClean="0"/>
                        <a:t>Einbindung/ Konfiguration</a:t>
                      </a:r>
                      <a:endParaRPr lang="de-DE" dirty="0"/>
                    </a:p>
                  </a:txBody>
                  <a:tcPr/>
                </a:tc>
                <a:tc>
                  <a:txBody>
                    <a:bodyPr/>
                    <a:lstStyle/>
                    <a:p>
                      <a:r>
                        <a:rPr lang="de-DE" dirty="0" smtClean="0"/>
                        <a:t>Kabellose Verbindung</a:t>
                      </a:r>
                    </a:p>
                    <a:p>
                      <a:r>
                        <a:rPr lang="de-DE" dirty="0" smtClean="0"/>
                        <a:t>Eigene Apps</a:t>
                      </a:r>
                    </a:p>
                    <a:p>
                      <a:r>
                        <a:rPr lang="de-DE" dirty="0" smtClean="0"/>
                        <a:t>Meistens</a:t>
                      </a:r>
                      <a:r>
                        <a:rPr lang="de-DE" baseline="0" dirty="0" smtClean="0"/>
                        <a:t> eigenes System</a:t>
                      </a:r>
                    </a:p>
                    <a:p>
                      <a:endParaRPr lang="de-DE" dirty="0"/>
                    </a:p>
                  </a:txBody>
                  <a:tcPr/>
                </a:tc>
                <a:tc>
                  <a:txBody>
                    <a:bodyPr/>
                    <a:lstStyle/>
                    <a:p>
                      <a:r>
                        <a:rPr lang="de-DE" dirty="0" smtClean="0"/>
                        <a:t>Oft Kabelgebunden</a:t>
                      </a:r>
                      <a:endParaRPr lang="de-DE" dirty="0"/>
                    </a:p>
                  </a:txBody>
                  <a:tcPr/>
                </a:tc>
              </a:tr>
              <a:tr h="444500">
                <a:tc>
                  <a:txBody>
                    <a:bodyPr/>
                    <a:lstStyle/>
                    <a:p>
                      <a:r>
                        <a:rPr lang="de-DE" dirty="0" smtClean="0"/>
                        <a:t>Pries</a:t>
                      </a:r>
                      <a:endParaRPr lang="de-DE" dirty="0"/>
                    </a:p>
                  </a:txBody>
                  <a:tcPr/>
                </a:tc>
                <a:tc>
                  <a:txBody>
                    <a:bodyPr/>
                    <a:lstStyle/>
                    <a:p>
                      <a:r>
                        <a:rPr lang="de-DE" dirty="0" smtClean="0"/>
                        <a:t>50 -150 €</a:t>
                      </a:r>
                      <a:endParaRPr lang="de-DE" dirty="0"/>
                    </a:p>
                  </a:txBody>
                  <a:tcPr/>
                </a:tc>
                <a:tc>
                  <a:txBody>
                    <a:bodyPr/>
                    <a:lstStyle/>
                    <a:p>
                      <a:r>
                        <a:rPr lang="de-DE" dirty="0" smtClean="0"/>
                        <a:t>&gt; 500 €</a:t>
                      </a:r>
                      <a:endParaRPr lang="de-DE" dirty="0"/>
                    </a:p>
                  </a:txBody>
                  <a:tcPr/>
                </a:tc>
              </a:tr>
            </a:tbl>
          </a:graphicData>
        </a:graphic>
      </p:graphicFrame>
    </p:spTree>
    <p:extLst>
      <p:ext uri="{BB962C8B-B14F-4D97-AF65-F5344CB8AC3E}">
        <p14:creationId xmlns:p14="http://schemas.microsoft.com/office/powerpoint/2010/main" val="138598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524BE6C-5526-464A-ADC9-575256A62CDE}"/>
              </a:ext>
            </a:extLst>
          </p:cNvPr>
          <p:cNvSpPr>
            <a:spLocks noGrp="1"/>
          </p:cNvSpPr>
          <p:nvPr>
            <p:ph type="title"/>
          </p:nvPr>
        </p:nvSpPr>
        <p:spPr>
          <a:xfrm>
            <a:off x="982133" y="457201"/>
            <a:ext cx="7704667" cy="1202566"/>
          </a:xfrm>
        </p:spPr>
        <p:txBody>
          <a:bodyPr/>
          <a:lstStyle/>
          <a:p>
            <a:r>
              <a:rPr lang="de-DE" dirty="0"/>
              <a:t>Temperaturmessung</a:t>
            </a:r>
          </a:p>
        </p:txBody>
      </p:sp>
      <p:sp>
        <p:nvSpPr>
          <p:cNvPr id="3" name="Inhaltsplatzhalter 2">
            <a:extLst>
              <a:ext uri="{FF2B5EF4-FFF2-40B4-BE49-F238E27FC236}">
                <a16:creationId xmlns:a16="http://schemas.microsoft.com/office/drawing/2014/main" xmlns="" id="{C0657664-DA6F-4696-B34B-69A3D0382B3B}"/>
              </a:ext>
            </a:extLst>
          </p:cNvPr>
          <p:cNvSpPr>
            <a:spLocks noGrp="1"/>
          </p:cNvSpPr>
          <p:nvPr>
            <p:ph idx="1"/>
          </p:nvPr>
        </p:nvSpPr>
        <p:spPr>
          <a:xfrm>
            <a:off x="982133" y="4143737"/>
            <a:ext cx="7704667" cy="1856078"/>
          </a:xfrm>
        </p:spPr>
        <p:txBody>
          <a:bodyPr/>
          <a:lstStyle/>
          <a:p>
            <a:r>
              <a:rPr lang="de-DE" dirty="0"/>
              <a:t>Temperatur- / Feuchtigkeitssensor ( &lt; 7 €)</a:t>
            </a:r>
          </a:p>
          <a:p>
            <a:r>
              <a:rPr lang="de-DE" dirty="0"/>
              <a:t>Temperatur-Bereich: -40 ~ 80 ℃ </a:t>
            </a:r>
          </a:p>
          <a:p>
            <a:r>
              <a:rPr lang="de-DE" dirty="0"/>
              <a:t>Vorgefertigte Pakete zur Temperaturüberwachung</a:t>
            </a:r>
          </a:p>
        </p:txBody>
      </p:sp>
      <p:pic>
        <p:nvPicPr>
          <p:cNvPr id="7" name="Grafik 6">
            <a:extLst>
              <a:ext uri="{FF2B5EF4-FFF2-40B4-BE49-F238E27FC236}">
                <a16:creationId xmlns:a16="http://schemas.microsoft.com/office/drawing/2014/main" xmlns="" id="{0080D9A3-F536-4DFF-A626-E172C4A33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810" l="4096" r="89810">
                        <a14:foregroundMark x1="7592" y1="48252" x2="7592" y2="48252"/>
                        <a14:foregroundMark x1="4096" y1="46753" x2="4096" y2="46753"/>
                      </a14:backgroundRemoval>
                    </a14:imgEffect>
                  </a14:imgLayer>
                </a14:imgProps>
              </a:ext>
            </a:extLst>
          </a:blip>
          <a:stretch>
            <a:fillRect/>
          </a:stretch>
        </p:blipFill>
        <p:spPr>
          <a:xfrm rot="2434024">
            <a:off x="1058261" y="1248199"/>
            <a:ext cx="2932127" cy="2932127"/>
          </a:xfrm>
          <a:prstGeom prst="rect">
            <a:avLst/>
          </a:prstGeom>
          <a:effectLst>
            <a:outerShdw blurRad="50800" dist="38100" dir="8100000" algn="tr" rotWithShape="0">
              <a:prstClr val="black">
                <a:alpha val="40000"/>
              </a:prstClr>
            </a:outerShdw>
          </a:effectLst>
        </p:spPr>
      </p:pic>
      <p:sp>
        <p:nvSpPr>
          <p:cNvPr id="8" name="Rechteck 7">
            <a:extLst>
              <a:ext uri="{FF2B5EF4-FFF2-40B4-BE49-F238E27FC236}">
                <a16:creationId xmlns:a16="http://schemas.microsoft.com/office/drawing/2014/main" xmlns="" id="{390815CB-1980-4F25-9996-A813F0666774}"/>
              </a:ext>
            </a:extLst>
          </p:cNvPr>
          <p:cNvSpPr/>
          <p:nvPr/>
        </p:nvSpPr>
        <p:spPr>
          <a:xfrm>
            <a:off x="2048719" y="6285462"/>
            <a:ext cx="7886434" cy="738664"/>
          </a:xfrm>
          <a:prstGeom prst="rect">
            <a:avLst/>
          </a:prstGeom>
        </p:spPr>
        <p:txBody>
          <a:bodyPr wrap="square">
            <a:spAutoFit/>
          </a:bodyPr>
          <a:lstStyle/>
          <a:p>
            <a:r>
              <a:rPr lang="de-DE" sz="1400" dirty="0"/>
              <a:t>Bilder: https://www.amazon.de/AM2302-digitaler-Messung-Feuchtigkeit-Temperatur</a:t>
            </a:r>
          </a:p>
          <a:p>
            <a:r>
              <a:rPr lang="de-DE" sz="1400" dirty="0"/>
              <a:t>https://tutorials-raspberrypi.de/raspberry-pi-luftfeuchtigkeit-temperatur-messen-dht11-dht22 </a:t>
            </a:r>
          </a:p>
          <a:p>
            <a:r>
              <a:rPr lang="de-DE" sz="1400" dirty="0"/>
              <a:t> </a:t>
            </a:r>
          </a:p>
        </p:txBody>
      </p:sp>
      <p:pic>
        <p:nvPicPr>
          <p:cNvPr id="10" name="Grafik 9">
            <a:extLst>
              <a:ext uri="{FF2B5EF4-FFF2-40B4-BE49-F238E27FC236}">
                <a16:creationId xmlns:a16="http://schemas.microsoft.com/office/drawing/2014/main" xmlns="" id="{B8301176-52BC-4819-A6A2-863E94E6EFEF}"/>
              </a:ext>
            </a:extLst>
          </p:cNvPr>
          <p:cNvPicPr>
            <a:picLocks noChangeAspect="1"/>
          </p:cNvPicPr>
          <p:nvPr/>
        </p:nvPicPr>
        <p:blipFill rotWithShape="1">
          <a:blip r:embed="rId5"/>
          <a:srcRect l="5568" t="30887" r="49767"/>
          <a:stretch/>
        </p:blipFill>
        <p:spPr>
          <a:xfrm>
            <a:off x="5161669" y="1527055"/>
            <a:ext cx="3525131" cy="2445560"/>
          </a:xfrm>
          <a:prstGeom prst="rect">
            <a:avLst/>
          </a:prstGeom>
        </p:spPr>
      </p:pic>
    </p:spTree>
    <p:extLst>
      <p:ext uri="{BB962C8B-B14F-4D97-AF65-F5344CB8AC3E}">
        <p14:creationId xmlns:p14="http://schemas.microsoft.com/office/powerpoint/2010/main" val="2994587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5694DC7-A406-431C-8278-EBDAC6567180}"/>
              </a:ext>
            </a:extLst>
          </p:cNvPr>
          <p:cNvSpPr>
            <a:spLocks noGrp="1"/>
          </p:cNvSpPr>
          <p:nvPr>
            <p:ph idx="1"/>
          </p:nvPr>
        </p:nvSpPr>
        <p:spPr>
          <a:xfrm>
            <a:off x="982133" y="1655180"/>
            <a:ext cx="7704667" cy="3298785"/>
          </a:xfrm>
        </p:spPr>
        <p:txBody>
          <a:bodyPr/>
          <a:lstStyle/>
          <a:p>
            <a:r>
              <a:rPr lang="de-DE" dirty="0">
                <a:sym typeface="Wingdings" panose="05000000000000000000" pitchFamily="2" charset="2"/>
              </a:rPr>
              <a:t>Idee: Wild- / Vogelhauskamera ohne Kabel</a:t>
            </a:r>
          </a:p>
          <a:p>
            <a:r>
              <a:rPr lang="de-DE" dirty="0"/>
              <a:t>Powerbank 13 000 </a:t>
            </a:r>
            <a:r>
              <a:rPr lang="de-DE" dirty="0" err="1"/>
              <a:t>mAh</a:t>
            </a:r>
            <a:r>
              <a:rPr lang="de-DE" dirty="0"/>
              <a:t> ( 30€ )</a:t>
            </a:r>
          </a:p>
          <a:p>
            <a:endParaRPr lang="de-DE" dirty="0"/>
          </a:p>
        </p:txBody>
      </p:sp>
      <p:sp>
        <p:nvSpPr>
          <p:cNvPr id="4" name="Rechteck 3">
            <a:extLst>
              <a:ext uri="{FF2B5EF4-FFF2-40B4-BE49-F238E27FC236}">
                <a16:creationId xmlns:a16="http://schemas.microsoft.com/office/drawing/2014/main" xmlns="" id="{71405501-A3E4-4692-9F2C-1A7500AC92A9}"/>
              </a:ext>
            </a:extLst>
          </p:cNvPr>
          <p:cNvSpPr/>
          <p:nvPr/>
        </p:nvSpPr>
        <p:spPr>
          <a:xfrm>
            <a:off x="4479403" y="6151944"/>
            <a:ext cx="4409954" cy="307777"/>
          </a:xfrm>
          <a:prstGeom prst="rect">
            <a:avLst/>
          </a:prstGeom>
        </p:spPr>
        <p:txBody>
          <a:bodyPr wrap="square">
            <a:spAutoFit/>
          </a:bodyPr>
          <a:lstStyle/>
          <a:p>
            <a:r>
              <a:rPr lang="de-DE" sz="1400" dirty="0"/>
              <a:t>Video: https://youtu.be/R3xe46DCxcY, 24.03.2018 </a:t>
            </a:r>
          </a:p>
        </p:txBody>
      </p:sp>
      <p:pic>
        <p:nvPicPr>
          <p:cNvPr id="6" name="Grafik 5">
            <a:extLst>
              <a:ext uri="{FF2B5EF4-FFF2-40B4-BE49-F238E27FC236}">
                <a16:creationId xmlns:a16="http://schemas.microsoft.com/office/drawing/2014/main" xmlns="" id="{D35E46C0-A105-40E5-B284-4B97286D0FD0}"/>
              </a:ext>
            </a:extLst>
          </p:cNvPr>
          <p:cNvPicPr>
            <a:picLocks noChangeAspect="1"/>
          </p:cNvPicPr>
          <p:nvPr/>
        </p:nvPicPr>
        <p:blipFill>
          <a:blip r:embed="rId3"/>
          <a:stretch>
            <a:fillRect/>
          </a:stretch>
        </p:blipFill>
        <p:spPr>
          <a:xfrm>
            <a:off x="4572000" y="3770694"/>
            <a:ext cx="4229100" cy="2381250"/>
          </a:xfrm>
          <a:prstGeom prst="rect">
            <a:avLst/>
          </a:prstGeom>
        </p:spPr>
      </p:pic>
    </p:spTree>
    <p:extLst>
      <p:ext uri="{BB962C8B-B14F-4D97-AF65-F5344CB8AC3E}">
        <p14:creationId xmlns:p14="http://schemas.microsoft.com/office/powerpoint/2010/main" val="4108902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9D88B05-EBF9-4D99-8735-C05643920F33}"/>
              </a:ext>
            </a:extLst>
          </p:cNvPr>
          <p:cNvSpPr>
            <a:spLocks noGrp="1"/>
          </p:cNvSpPr>
          <p:nvPr>
            <p:ph idx="1"/>
          </p:nvPr>
        </p:nvSpPr>
        <p:spPr>
          <a:xfrm>
            <a:off x="2585227" y="5345828"/>
            <a:ext cx="4708454" cy="1274571"/>
          </a:xfrm>
        </p:spPr>
        <p:txBody>
          <a:bodyPr>
            <a:normAutofit/>
          </a:bodyPr>
          <a:lstStyle/>
          <a:p>
            <a:pPr marL="0" indent="0">
              <a:buNone/>
            </a:pPr>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xmlns="" id="{CB20772E-AB89-4ED4-8497-9F1F6A8A63B7}"/>
              </a:ext>
            </a:extLst>
          </p:cNvPr>
          <p:cNvPicPr>
            <a:picLocks noChangeAspect="1"/>
          </p:cNvPicPr>
          <p:nvPr/>
        </p:nvPicPr>
        <p:blipFill>
          <a:blip r:embed="rId3"/>
          <a:stretch>
            <a:fillRect/>
          </a:stretch>
        </p:blipFill>
        <p:spPr>
          <a:xfrm>
            <a:off x="2394173" y="2081877"/>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xmlns="" id="{6C258980-CB60-4A3F-96EE-A03F5E48CB26}"/>
              </a:ext>
            </a:extLst>
          </p:cNvPr>
          <p:cNvPicPr>
            <a:picLocks noChangeAspect="1"/>
          </p:cNvPicPr>
          <p:nvPr/>
        </p:nvPicPr>
        <p:blipFill>
          <a:blip r:embed="rId4"/>
          <a:stretch>
            <a:fillRect/>
          </a:stretch>
        </p:blipFill>
        <p:spPr>
          <a:xfrm>
            <a:off x="2000761" y="4512342"/>
            <a:ext cx="5495278" cy="1175259"/>
          </a:xfrm>
          <a:prstGeom prst="rect">
            <a:avLst/>
          </a:prstGeom>
        </p:spPr>
      </p:pic>
      <p:sp>
        <p:nvSpPr>
          <p:cNvPr id="8" name="Ellipse 7">
            <a:extLst>
              <a:ext uri="{FF2B5EF4-FFF2-40B4-BE49-F238E27FC236}">
                <a16:creationId xmlns:a16="http://schemas.microsoft.com/office/drawing/2014/main" xmlns="" id="{10A39DF5-5A35-49F7-B792-1200EEA7A35D}"/>
              </a:ext>
            </a:extLst>
          </p:cNvPr>
          <p:cNvSpPr/>
          <p:nvPr/>
        </p:nvSpPr>
        <p:spPr>
          <a:xfrm>
            <a:off x="3922776" y="53898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5694DC7-A406-431C-8278-EBDAC6567180}"/>
              </a:ext>
            </a:extLst>
          </p:cNvPr>
          <p:cNvSpPr>
            <a:spLocks noGrp="1"/>
          </p:cNvSpPr>
          <p:nvPr>
            <p:ph idx="1"/>
          </p:nvPr>
        </p:nvSpPr>
        <p:spPr>
          <a:xfrm>
            <a:off x="982133" y="2071868"/>
            <a:ext cx="7704667" cy="2430684"/>
          </a:xfrm>
        </p:spPr>
        <p:txBody>
          <a:bodyPr/>
          <a:lstStyle/>
          <a:p>
            <a:r>
              <a:rPr lang="de-DE" dirty="0"/>
              <a:t>Bei 230 mA: theoretisch &gt;50h Videoaufnahme mit Pi </a:t>
            </a:r>
            <a:r>
              <a:rPr lang="de-DE" dirty="0" err="1"/>
              <a:t>zero</a:t>
            </a:r>
            <a:endParaRPr lang="de-DE" dirty="0"/>
          </a:p>
          <a:p>
            <a:r>
              <a:rPr lang="de-DE" dirty="0"/>
              <a:t>Zugriff auf Daten über </a:t>
            </a:r>
            <a:r>
              <a:rPr lang="de-DE" dirty="0" err="1"/>
              <a:t>adhoc</a:t>
            </a:r>
            <a:r>
              <a:rPr lang="de-DE" dirty="0"/>
              <a:t> - Netzwerk oder mobile Datenverbindung</a:t>
            </a:r>
          </a:p>
          <a:p>
            <a:endParaRPr lang="de-DE" dirty="0"/>
          </a:p>
        </p:txBody>
      </p:sp>
      <p:sp>
        <p:nvSpPr>
          <p:cNvPr id="4" name="Rechteck 3">
            <a:extLst>
              <a:ext uri="{FF2B5EF4-FFF2-40B4-BE49-F238E27FC236}">
                <a16:creationId xmlns:a16="http://schemas.microsoft.com/office/drawing/2014/main" xmlns="" id="{1C7D54BE-DCBD-4DBA-B5CD-2348A7D3738F}"/>
              </a:ext>
            </a:extLst>
          </p:cNvPr>
          <p:cNvSpPr/>
          <p:nvPr/>
        </p:nvSpPr>
        <p:spPr>
          <a:xfrm>
            <a:off x="4728259" y="6139189"/>
            <a:ext cx="4415741" cy="523220"/>
          </a:xfrm>
          <a:prstGeom prst="rect">
            <a:avLst/>
          </a:prstGeom>
        </p:spPr>
        <p:txBody>
          <a:bodyPr wrap="square">
            <a:spAutoFit/>
          </a:bodyPr>
          <a:lstStyle/>
          <a:p>
            <a:r>
              <a:rPr lang="de-DE" sz="1400" dirty="0"/>
              <a:t>Bild: http://albert-david.blogspot.de/2016/09/rbox-raspberry-pi-zero-usb-3g-internet.html, 6.5.18</a:t>
            </a:r>
          </a:p>
        </p:txBody>
      </p:sp>
      <p:pic>
        <p:nvPicPr>
          <p:cNvPr id="6" name="Grafik 5">
            <a:extLst>
              <a:ext uri="{FF2B5EF4-FFF2-40B4-BE49-F238E27FC236}">
                <a16:creationId xmlns:a16="http://schemas.microsoft.com/office/drawing/2014/main" xmlns="" id="{CA0A9399-1A11-49CE-9736-F06CEE05A802}"/>
              </a:ext>
            </a:extLst>
          </p:cNvPr>
          <p:cNvPicPr>
            <a:picLocks noChangeAspect="1"/>
          </p:cNvPicPr>
          <p:nvPr/>
        </p:nvPicPr>
        <p:blipFill rotWithShape="1">
          <a:blip r:embed="rId3"/>
          <a:srcRect l="19515" t="13338" r="15562" b="23268"/>
          <a:stretch/>
        </p:blipFill>
        <p:spPr>
          <a:xfrm>
            <a:off x="636605" y="4102122"/>
            <a:ext cx="3935395" cy="2560287"/>
          </a:xfrm>
          <a:prstGeom prst="rect">
            <a:avLst/>
          </a:prstGeom>
        </p:spPr>
      </p:pic>
    </p:spTree>
    <p:extLst>
      <p:ext uri="{BB962C8B-B14F-4D97-AF65-F5344CB8AC3E}">
        <p14:creationId xmlns:p14="http://schemas.microsoft.com/office/powerpoint/2010/main" val="3977960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5FD9689-86CA-48BE-A1BF-16F0258415BB}"/>
              </a:ext>
            </a:extLst>
          </p:cNvPr>
          <p:cNvSpPr>
            <a:spLocks noGrp="1"/>
          </p:cNvSpPr>
          <p:nvPr>
            <p:ph type="title"/>
          </p:nvPr>
        </p:nvSpPr>
        <p:spPr/>
        <p:txBody>
          <a:bodyPr/>
          <a:lstStyle/>
          <a:p>
            <a:r>
              <a:rPr lang="de-DE" dirty="0"/>
              <a:t>Zugangsgesteuerte Katzenklappe</a:t>
            </a:r>
          </a:p>
        </p:txBody>
      </p:sp>
      <p:pic>
        <p:nvPicPr>
          <p:cNvPr id="5" name="Inhaltsplatzhalter 4">
            <a:extLst>
              <a:ext uri="{FF2B5EF4-FFF2-40B4-BE49-F238E27FC236}">
                <a16:creationId xmlns:a16="http://schemas.microsoft.com/office/drawing/2014/main" xmlns="" id="{F5671919-E02F-4055-8B2B-653213EFE480}"/>
              </a:ext>
            </a:extLst>
          </p:cNvPr>
          <p:cNvPicPr>
            <a:picLocks noGrp="1" noChangeAspect="1"/>
          </p:cNvPicPr>
          <p:nvPr>
            <p:ph idx="1"/>
          </p:nvPr>
        </p:nvPicPr>
        <p:blipFill>
          <a:blip r:embed="rId2"/>
          <a:stretch>
            <a:fillRect/>
          </a:stretch>
        </p:blipFill>
        <p:spPr>
          <a:xfrm>
            <a:off x="1012399" y="2028271"/>
            <a:ext cx="4601322" cy="2300661"/>
          </a:xfrm>
        </p:spPr>
      </p:pic>
      <p:pic>
        <p:nvPicPr>
          <p:cNvPr id="7" name="Grafik 6">
            <a:extLst>
              <a:ext uri="{FF2B5EF4-FFF2-40B4-BE49-F238E27FC236}">
                <a16:creationId xmlns:a16="http://schemas.microsoft.com/office/drawing/2014/main" xmlns="" id="{9A604A5D-4EA1-4CEA-A277-2B37E3919492}"/>
              </a:ext>
            </a:extLst>
          </p:cNvPr>
          <p:cNvPicPr>
            <a:picLocks noChangeAspect="1"/>
          </p:cNvPicPr>
          <p:nvPr/>
        </p:nvPicPr>
        <p:blipFill>
          <a:blip r:embed="rId3"/>
          <a:stretch>
            <a:fillRect/>
          </a:stretch>
        </p:blipFill>
        <p:spPr>
          <a:xfrm>
            <a:off x="5804704" y="2028271"/>
            <a:ext cx="3073079" cy="4609619"/>
          </a:xfrm>
          <a:prstGeom prst="rect">
            <a:avLst/>
          </a:prstGeom>
        </p:spPr>
      </p:pic>
      <p:sp>
        <p:nvSpPr>
          <p:cNvPr id="8" name="Rechteck 7">
            <a:extLst>
              <a:ext uri="{FF2B5EF4-FFF2-40B4-BE49-F238E27FC236}">
                <a16:creationId xmlns:a16="http://schemas.microsoft.com/office/drawing/2014/main" xmlns="" id="{43592377-C3C0-437E-AAE3-FE27D7D18F4C}"/>
              </a:ext>
            </a:extLst>
          </p:cNvPr>
          <p:cNvSpPr/>
          <p:nvPr/>
        </p:nvSpPr>
        <p:spPr>
          <a:xfrm>
            <a:off x="1012399" y="4419600"/>
            <a:ext cx="4415741" cy="307777"/>
          </a:xfrm>
          <a:prstGeom prst="rect">
            <a:avLst/>
          </a:prstGeom>
        </p:spPr>
        <p:txBody>
          <a:bodyPr wrap="square">
            <a:spAutoFit/>
          </a:bodyPr>
          <a:lstStyle/>
          <a:p>
            <a:r>
              <a:rPr lang="de-DE" sz="1400" dirty="0"/>
              <a:t>Bilder: https://9gag.com/gag/aeMMGAv, 2.4.18</a:t>
            </a:r>
          </a:p>
        </p:txBody>
      </p:sp>
    </p:spTree>
    <p:extLst>
      <p:ext uri="{BB962C8B-B14F-4D97-AF65-F5344CB8AC3E}">
        <p14:creationId xmlns:p14="http://schemas.microsoft.com/office/powerpoint/2010/main" val="3826824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0232DF-CBD2-400A-8B9D-ABA7DA7D9605}"/>
              </a:ext>
            </a:extLst>
          </p:cNvPr>
          <p:cNvSpPr>
            <a:spLocks noGrp="1"/>
          </p:cNvSpPr>
          <p:nvPr>
            <p:ph type="title"/>
          </p:nvPr>
        </p:nvSpPr>
        <p:spPr>
          <a:xfrm>
            <a:off x="982133" y="457201"/>
            <a:ext cx="7704667" cy="1041815"/>
          </a:xfrm>
        </p:spPr>
        <p:txBody>
          <a:bodyPr/>
          <a:lstStyle/>
          <a:p>
            <a:r>
              <a:rPr lang="de-DE" dirty="0"/>
              <a:t>Fragen?</a:t>
            </a:r>
          </a:p>
        </p:txBody>
      </p:sp>
      <p:pic>
        <p:nvPicPr>
          <p:cNvPr id="7" name="Grafik 6">
            <a:extLst>
              <a:ext uri="{FF2B5EF4-FFF2-40B4-BE49-F238E27FC236}">
                <a16:creationId xmlns:a16="http://schemas.microsoft.com/office/drawing/2014/main" xmlns="" id="{146A843D-B6A3-463A-A107-3682F3DFB1A9}"/>
              </a:ext>
            </a:extLst>
          </p:cNvPr>
          <p:cNvPicPr>
            <a:picLocks noChangeAspect="1"/>
          </p:cNvPicPr>
          <p:nvPr/>
        </p:nvPicPr>
        <p:blipFill>
          <a:blip r:embed="rId2"/>
          <a:stretch>
            <a:fillRect/>
          </a:stretch>
        </p:blipFill>
        <p:spPr>
          <a:xfrm>
            <a:off x="982133" y="1499016"/>
            <a:ext cx="4320000" cy="3240000"/>
          </a:xfrm>
          <a:prstGeom prst="rect">
            <a:avLst/>
          </a:prstGeom>
        </p:spPr>
      </p:pic>
      <p:pic>
        <p:nvPicPr>
          <p:cNvPr id="9" name="Grafik 8">
            <a:extLst>
              <a:ext uri="{FF2B5EF4-FFF2-40B4-BE49-F238E27FC236}">
                <a16:creationId xmlns:a16="http://schemas.microsoft.com/office/drawing/2014/main" xmlns="" id="{8FACFBE2-8D5F-4DFE-AEA1-23202840A8FE}"/>
              </a:ext>
            </a:extLst>
          </p:cNvPr>
          <p:cNvPicPr>
            <a:picLocks noChangeAspect="1"/>
          </p:cNvPicPr>
          <p:nvPr/>
        </p:nvPicPr>
        <p:blipFill>
          <a:blip r:embed="rId3"/>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9906061-6744-44F4-9B24-A3CAD4E2CEBC}"/>
              </a:ext>
            </a:extLst>
          </p:cNvPr>
          <p:cNvSpPr>
            <a:spLocks noGrp="1"/>
          </p:cNvSpPr>
          <p:nvPr>
            <p:ph type="title"/>
          </p:nvPr>
        </p:nvSpPr>
        <p:spPr/>
        <p:txBody>
          <a:bodyPr/>
          <a:lstStyle/>
          <a:p>
            <a:endParaRPr lang="de-DE" dirty="0"/>
          </a:p>
        </p:txBody>
      </p:sp>
      <p:pic>
        <p:nvPicPr>
          <p:cNvPr id="6" name="Grafik 5">
            <a:extLst>
              <a:ext uri="{FF2B5EF4-FFF2-40B4-BE49-F238E27FC236}">
                <a16:creationId xmlns="" xmlns:a16="http://schemas.microsoft.com/office/drawing/2014/main" id="{5BBBA71F-717F-49B0-9E39-981425401A9E}"/>
              </a:ext>
            </a:extLst>
          </p:cNvPr>
          <p:cNvPicPr>
            <a:picLocks noChangeAspect="1"/>
          </p:cNvPicPr>
          <p:nvPr/>
        </p:nvPicPr>
        <p:blipFill>
          <a:blip r:embed="rId2"/>
          <a:stretch>
            <a:fillRect/>
          </a:stretch>
        </p:blipFill>
        <p:spPr>
          <a:xfrm>
            <a:off x="534180" y="4223771"/>
            <a:ext cx="2527626" cy="2517649"/>
          </a:xfrm>
          <a:prstGeom prst="rect">
            <a:avLst/>
          </a:prstGeom>
        </p:spPr>
      </p:pic>
      <p:pic>
        <p:nvPicPr>
          <p:cNvPr id="9" name="Inhaltsplatzhalter 8"/>
          <p:cNvPicPr>
            <a:picLocks noGrp="1" noChangeAspect="1"/>
          </p:cNvPicPr>
          <p:nvPr>
            <p:ph idx="1"/>
          </p:nvPr>
        </p:nvPicPr>
        <p:blipFill rotWithShape="1">
          <a:blip r:embed="rId3">
            <a:extLst>
              <a:ext uri="{28A0092B-C50C-407E-A947-70E740481C1C}">
                <a14:useLocalDpi xmlns:a14="http://schemas.microsoft.com/office/drawing/2010/main" val="0"/>
              </a:ext>
            </a:extLst>
          </a:blip>
          <a:srcRect r="87508"/>
          <a:stretch/>
        </p:blipFill>
        <p:spPr>
          <a:xfrm>
            <a:off x="5812115" y="578688"/>
            <a:ext cx="950635" cy="5608608"/>
          </a:xfrm>
        </p:spPr>
      </p:pic>
      <p:pic>
        <p:nvPicPr>
          <p:cNvPr id="4" name="Grafik 3" descr="Angebot 14.03.18">
            <a:extLst>
              <a:ext uri="{FF2B5EF4-FFF2-40B4-BE49-F238E27FC236}">
                <a16:creationId xmlns="" xmlns:a16="http://schemas.microsoft.com/office/drawing/2014/main" id="{CC42B3EF-BA2A-4031-B654-7655FBE2D505}"/>
              </a:ext>
            </a:extLst>
          </p:cNvPr>
          <p:cNvPicPr>
            <a:picLocks noChangeAspect="1"/>
          </p:cNvPicPr>
          <p:nvPr/>
        </p:nvPicPr>
        <p:blipFill>
          <a:blip r:embed="rId4"/>
          <a:stretch>
            <a:fillRect/>
          </a:stretch>
        </p:blipFill>
        <p:spPr>
          <a:xfrm>
            <a:off x="531851" y="314325"/>
            <a:ext cx="2111801" cy="4086115"/>
          </a:xfrm>
          <a:prstGeom prst="rect">
            <a:avLst/>
          </a:prstGeom>
        </p:spPr>
      </p:pic>
      <p:pic>
        <p:nvPicPr>
          <p:cNvPr id="7" name="Grafik 6">
            <a:extLst>
              <a:ext uri="{FF2B5EF4-FFF2-40B4-BE49-F238E27FC236}">
                <a16:creationId xmlns="" xmlns:a16="http://schemas.microsoft.com/office/drawing/2014/main" id="{A24E2AC2-65F7-419A-A86B-B104426DBBEA}"/>
              </a:ext>
            </a:extLst>
          </p:cNvPr>
          <p:cNvPicPr>
            <a:picLocks noChangeAspect="1"/>
          </p:cNvPicPr>
          <p:nvPr/>
        </p:nvPicPr>
        <p:blipFill>
          <a:blip r:embed="rId5"/>
          <a:stretch>
            <a:fillRect/>
          </a:stretch>
        </p:blipFill>
        <p:spPr>
          <a:xfrm>
            <a:off x="2629228" y="314325"/>
            <a:ext cx="1940282" cy="6438900"/>
          </a:xfrm>
          <a:prstGeom prst="rect">
            <a:avLst/>
          </a:prstGeom>
        </p:spPr>
      </p:pic>
      <p:pic>
        <p:nvPicPr>
          <p:cNvPr id="10" name="Inhaltsplatzhalter 8"/>
          <p:cNvPicPr>
            <a:picLocks noChangeAspect="1"/>
          </p:cNvPicPr>
          <p:nvPr/>
        </p:nvPicPr>
        <p:blipFill rotWithShape="1">
          <a:blip r:embed="rId3">
            <a:extLst>
              <a:ext uri="{28A0092B-C50C-407E-A947-70E740481C1C}">
                <a14:useLocalDpi xmlns:a14="http://schemas.microsoft.com/office/drawing/2010/main" val="0"/>
              </a:ext>
            </a:extLst>
          </a:blip>
          <a:srcRect l="81773"/>
          <a:stretch/>
        </p:blipFill>
        <p:spPr>
          <a:xfrm>
            <a:off x="6762750" y="578688"/>
            <a:ext cx="1387088" cy="5608608"/>
          </a:xfrm>
          <a:prstGeom prst="rect">
            <a:avLst/>
          </a:prstGeom>
        </p:spPr>
      </p:pic>
      <p:sp>
        <p:nvSpPr>
          <p:cNvPr id="11" name="Textfeld 10"/>
          <p:cNvSpPr txBox="1"/>
          <p:nvPr/>
        </p:nvSpPr>
        <p:spPr>
          <a:xfrm>
            <a:off x="6422832" y="6181199"/>
            <a:ext cx="1206694" cy="276999"/>
          </a:xfrm>
          <a:prstGeom prst="rect">
            <a:avLst/>
          </a:prstGeom>
          <a:noFill/>
        </p:spPr>
        <p:txBody>
          <a:bodyPr wrap="square" rtlCol="0">
            <a:spAutoFit/>
          </a:bodyPr>
          <a:lstStyle/>
          <a:p>
            <a:r>
              <a:rPr lang="de-DE" sz="1200" dirty="0"/>
              <a:t>www.conrad.de</a:t>
            </a:r>
          </a:p>
        </p:txBody>
      </p:sp>
    </p:spTree>
    <p:extLst>
      <p:ext uri="{BB962C8B-B14F-4D97-AF65-F5344CB8AC3E}">
        <p14:creationId xmlns:p14="http://schemas.microsoft.com/office/powerpoint/2010/main" val="21158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 xmlns:a16="http://schemas.microsoft.com/office/drawing/2014/main" id="{DF576A3D-493F-4998-AEA7-91B7C7E51590}"/>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317720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 xmlns:a16="http://schemas.microsoft.com/office/drawing/2014/main" id="{DF14A8A4-FD3F-4A86-9C11-C654E197E4A7}"/>
              </a:ext>
            </a:extLst>
          </p:cNvPr>
          <p:cNvSpPr/>
          <p:nvPr/>
        </p:nvSpPr>
        <p:spPr>
          <a:xfrm rot="5400000">
            <a:off x="129842" y="3742068"/>
            <a:ext cx="5116669" cy="276999"/>
          </a:xfrm>
          <a:prstGeom prst="rect">
            <a:avLst/>
          </a:prstGeom>
        </p:spPr>
        <p:txBody>
          <a:bodyPr wrap="square">
            <a:spAutoFit/>
          </a:bodyPr>
          <a:lstStyle/>
          <a:p>
            <a:r>
              <a:rPr lang="de-DE" sz="1200" dirty="0"/>
              <a:t>http://raspi.tv/2018/raspberry-pi-3b-plus-family-photo-update-march-2018</a:t>
            </a:r>
          </a:p>
        </p:txBody>
      </p:sp>
    </p:spTree>
    <p:extLst>
      <p:ext uri="{BB962C8B-B14F-4D97-AF65-F5344CB8AC3E}">
        <p14:creationId xmlns:p14="http://schemas.microsoft.com/office/powerpoint/2010/main" val="232733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 xmlns:a16="http://schemas.microsoft.com/office/drawing/2014/main" id="{DF14A8A4-FD3F-4A86-9C11-C654E197E4A7}"/>
              </a:ext>
            </a:extLst>
          </p:cNvPr>
          <p:cNvSpPr/>
          <p:nvPr/>
        </p:nvSpPr>
        <p:spPr>
          <a:xfrm>
            <a:off x="3060834" y="6581001"/>
            <a:ext cx="5542887" cy="276999"/>
          </a:xfrm>
          <a:prstGeom prst="rect">
            <a:avLst/>
          </a:prstGeom>
        </p:spPr>
        <p:txBody>
          <a:bodyPr wrap="square">
            <a:spAutoFit/>
          </a:bodyPr>
          <a:lstStyle/>
          <a:p>
            <a:r>
              <a:rPr lang="de-DE" sz="1200" dirty="0"/>
              <a:t>http://raspi.tv/2018/raspberry-pi-3b-plus-family-photo-update-march-2018</a:t>
            </a:r>
          </a:p>
        </p:txBody>
      </p:sp>
      <p:pic>
        <p:nvPicPr>
          <p:cNvPr id="5" name="Inhaltsplatzhalter 6">
            <a:extLst>
              <a:ext uri="{FF2B5EF4-FFF2-40B4-BE49-F238E27FC236}">
                <a16:creationId xmlns=""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278444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 xmlns:a16="http://schemas.microsoft.com/office/drawing/2014/main"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 xmlns:a16="http://schemas.microsoft.com/office/drawing/2014/main"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err="1"/>
              <a:t>general</a:t>
            </a:r>
            <a:r>
              <a:rPr lang="de-DE" i="1" dirty="0"/>
              <a:t> </a:t>
            </a:r>
            <a:r>
              <a:rPr lang="de-DE" i="1" dirty="0" err="1"/>
              <a:t>purpose</a:t>
            </a:r>
            <a:r>
              <a:rPr lang="de-DE" i="1" dirty="0"/>
              <a:t> </a:t>
            </a:r>
            <a:r>
              <a:rPr lang="de-DE" i="1" dirty="0" err="1"/>
              <a:t>input</a:t>
            </a:r>
            <a:r>
              <a:rPr lang="de-DE" i="1" dirty="0"/>
              <a:t>/</a:t>
            </a:r>
            <a:r>
              <a:rPr lang="de-DE" i="1" dirty="0" err="1"/>
              <a:t>output</a:t>
            </a:r>
            <a:r>
              <a:rPr lang="de-DE" i="1" dirty="0"/>
              <a:t> </a:t>
            </a:r>
          </a:p>
          <a:p>
            <a:r>
              <a:rPr lang="de-DE" dirty="0"/>
              <a:t>Frei Programmierbare Kontakte am </a:t>
            </a:r>
            <a:r>
              <a:rPr lang="de-DE" dirty="0" err="1"/>
              <a:t>Raspi</a:t>
            </a:r>
            <a:endParaRPr lang="de-DE" dirty="0"/>
          </a:p>
          <a:p>
            <a:r>
              <a:rPr lang="de-DE" altLang="de-DE" sz="1900" dirty="0" err="1">
                <a:latin typeface="Courier New" panose="02070309020205020404" pitchFamily="49" charset="0"/>
                <a:cs typeface="Courier New" panose="02070309020205020404" pitchFamily="49" charset="0"/>
              </a:rPr>
              <a:t>GPIO.setup</a:t>
            </a:r>
            <a:r>
              <a:rPr lang="de-DE" altLang="de-DE" sz="1900" dirty="0">
                <a:latin typeface="Courier New" panose="02070309020205020404" pitchFamily="49" charset="0"/>
                <a:cs typeface="Courier New" panose="02070309020205020404" pitchFamily="49" charset="0"/>
              </a:rPr>
              <a:t>(23, GPIO.OUT) </a:t>
            </a:r>
            <a:r>
              <a:rPr lang="de-DE" sz="1900" dirty="0" err="1">
                <a:latin typeface="Courier New" panose="02070309020205020404" pitchFamily="49" charset="0"/>
                <a:cs typeface="Courier New" panose="02070309020205020404" pitchFamily="49" charset="0"/>
              </a:rPr>
              <a:t>G</a:t>
            </a:r>
            <a:r>
              <a:rPr lang="de-DE" altLang="de-DE" sz="1900" dirty="0" err="1">
                <a:latin typeface="Courier New" panose="02070309020205020404" pitchFamily="49" charset="0"/>
                <a:cs typeface="Courier New" panose="02070309020205020404" pitchFamily="49" charset="0"/>
              </a:rPr>
              <a:t>PIO.output</a:t>
            </a:r>
            <a:r>
              <a:rPr lang="de-DE" altLang="de-DE" sz="1900" dirty="0">
                <a:latin typeface="Courier New" panose="02070309020205020404" pitchFamily="49" charset="0"/>
                <a:cs typeface="Courier New" panose="02070309020205020404" pitchFamily="49" charset="0"/>
              </a:rPr>
              <a:t>(23, GPIO.HIGH) </a:t>
            </a:r>
            <a:r>
              <a:rPr lang="de-DE" altLang="de-DE" sz="1900" dirty="0" err="1">
                <a:latin typeface="Courier New" panose="02070309020205020404" pitchFamily="49" charset="0"/>
                <a:cs typeface="Courier New" panose="02070309020205020404" pitchFamily="49" charset="0"/>
              </a:rPr>
              <a:t>GPIO.output</a:t>
            </a:r>
            <a:r>
              <a:rPr lang="de-DE" altLang="de-DE" sz="1900" dirty="0">
                <a:latin typeface="Courier New" panose="02070309020205020404" pitchFamily="49" charset="0"/>
                <a:cs typeface="Courier New" panose="02070309020205020404" pitchFamily="49" charset="0"/>
              </a:rPr>
              <a:t>(23, GPIO.LOW) </a:t>
            </a:r>
          </a:p>
          <a:p>
            <a:endParaRPr lang="de-DE" dirty="0"/>
          </a:p>
        </p:txBody>
      </p:sp>
      <p:sp>
        <p:nvSpPr>
          <p:cNvPr id="9" name="Pfeil: nach rechts 8">
            <a:extLst>
              <a:ext uri="{FF2B5EF4-FFF2-40B4-BE49-F238E27FC236}">
                <a16:creationId xmlns="" xmlns:a16="http://schemas.microsoft.com/office/drawing/2014/main"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19794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1592</Words>
  <Application>Microsoft Office PowerPoint</Application>
  <PresentationFormat>Bildschirmpräsentation (4:3)</PresentationFormat>
  <Paragraphs>364</Paragraphs>
  <Slides>45</Slides>
  <Notes>25</Notes>
  <HiddenSlides>0</HiddenSlides>
  <MMClips>0</MMClips>
  <ScaleCrop>false</ScaleCrop>
  <HeadingPairs>
    <vt:vector size="4" baseType="variant">
      <vt:variant>
        <vt:lpstr>Design</vt:lpstr>
      </vt:variant>
      <vt:variant>
        <vt:i4>1</vt:i4>
      </vt:variant>
      <vt:variant>
        <vt:lpstr>Folientitel</vt:lpstr>
      </vt:variant>
      <vt:variant>
        <vt:i4>45</vt:i4>
      </vt:variant>
    </vt:vector>
  </HeadingPairs>
  <TitlesOfParts>
    <vt:vector size="46" baseType="lpstr">
      <vt:lpstr>Parallax</vt:lpstr>
      <vt:lpstr>Nachtsicht-IP-Kamera</vt:lpstr>
      <vt:lpstr>Agenda</vt:lpstr>
      <vt:lpstr>Marktanalyse</vt:lpstr>
      <vt:lpstr>Amateur vs. Professionell</vt:lpstr>
      <vt:lpstr>PowerPoint-Präsentation</vt:lpstr>
      <vt:lpstr>Verwendete Bauteile</vt:lpstr>
      <vt:lpstr>Raspberry Pi</vt:lpstr>
      <vt:lpstr>Raspberry Pi</vt:lpstr>
      <vt:lpstr>GPIO-Programmierung</vt:lpstr>
      <vt:lpstr>Raspberry Pi NoIR Camera v2.1</vt:lpstr>
      <vt:lpstr>Elektromagnetische Wellen</vt:lpstr>
      <vt:lpstr>IR-Sperrfilter bei normalen Kameras</vt:lpstr>
      <vt:lpstr>IR-Sperrfilter bei normalen Kameras</vt:lpstr>
      <vt:lpstr>motion, motioneye und motioneyeOS</vt:lpstr>
      <vt:lpstr>Raspbian mit motion</vt:lpstr>
      <vt:lpstr>motioneye</vt:lpstr>
      <vt:lpstr>motioneyeOS</vt:lpstr>
      <vt:lpstr>motioneyeOS Installation</vt:lpstr>
      <vt:lpstr>motioneyeOS</vt:lpstr>
      <vt:lpstr>Einrichtung Netzwerk</vt:lpstr>
      <vt:lpstr>Einrichtung Netzwerk</vt:lpstr>
      <vt:lpstr>Demonstaration</vt:lpstr>
      <vt:lpstr>Bewertung</vt:lpstr>
      <vt:lpstr>Bewertung </vt:lpstr>
      <vt:lpstr>Unser finaler Prototyp</vt:lpstr>
      <vt:lpstr>LED im Testbetrieb</vt:lpstr>
      <vt:lpstr>Einbau LEDs        </vt:lpstr>
      <vt:lpstr>Einbau LEDs</vt:lpstr>
      <vt:lpstr>DEMO</vt:lpstr>
      <vt:lpstr>Anwendungsbereiche &amp; Erweiterungsideen</vt:lpstr>
      <vt:lpstr>LED geschaltet</vt:lpstr>
      <vt:lpstr>LED geschaltet</vt:lpstr>
      <vt:lpstr>Medizin und Pflege</vt:lpstr>
      <vt:lpstr>Bewegungsüberwachung</vt:lpstr>
      <vt:lpstr>Bewegungsüberwachung</vt:lpstr>
      <vt:lpstr>Bewegungsüberwachung</vt:lpstr>
      <vt:lpstr>Bewegungsüberwachung</vt:lpstr>
      <vt:lpstr>Babyfon</vt:lpstr>
      <vt:lpstr>Audio</vt:lpstr>
      <vt:lpstr>Temperaturmessung</vt:lpstr>
      <vt:lpstr>Autarke Kamera</vt:lpstr>
      <vt:lpstr>Autarke Kamera</vt:lpstr>
      <vt:lpstr>Autarke Kamera</vt:lpstr>
      <vt:lpstr>Zugangsgesteuerte Katzenklappe</vt:lpstr>
      <vt:lpstr>Fragen?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Windows-Benutzer</cp:lastModifiedBy>
  <cp:revision>66</cp:revision>
  <dcterms:created xsi:type="dcterms:W3CDTF">2018-03-22T19:21:51Z</dcterms:created>
  <dcterms:modified xsi:type="dcterms:W3CDTF">2018-05-06T16:49:52Z</dcterms:modified>
</cp:coreProperties>
</file>